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  <p:sldMasterId id="2147483673" r:id="rId6"/>
  </p:sldMasterIdLst>
  <p:notesMasterIdLst>
    <p:notesMasterId r:id="rId21"/>
  </p:notesMasterIdLst>
  <p:sldIdLst>
    <p:sldId id="1229" r:id="rId7"/>
    <p:sldId id="1255" r:id="rId8"/>
    <p:sldId id="302" r:id="rId9"/>
    <p:sldId id="1257" r:id="rId10"/>
    <p:sldId id="515" r:id="rId11"/>
    <p:sldId id="531" r:id="rId12"/>
    <p:sldId id="337" r:id="rId13"/>
    <p:sldId id="1256" r:id="rId14"/>
    <p:sldId id="520" r:id="rId15"/>
    <p:sldId id="541" r:id="rId16"/>
    <p:sldId id="256" r:id="rId17"/>
    <p:sldId id="258" r:id="rId18"/>
    <p:sldId id="264" r:id="rId19"/>
    <p:sldId id="123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7FA"/>
    <a:srgbClr val="172B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E3669D-EA63-4A9B-8648-22566AAE45EC}" v="134" dt="2024-02-20T05:08:06.176"/>
    <p1510:client id="{80B2DDA9-062B-4DE2-A946-8B65E4A374CA}" v="2" dt="2024-02-21T04:22:22.031"/>
    <p1510:client id="{857C04C6-23A2-EC40-234C-245F0276F7E0}" v="57" dt="2024-02-21T02:08:03.798"/>
    <p1510:client id="{DA5984A1-43E3-949D-4FCD-3CBE543CAD71}" v="620" dt="2024-02-20T16:38:13.0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47" autoAdjust="0"/>
  </p:normalViewPr>
  <p:slideViewPr>
    <p:cSldViewPr snapToGrid="0">
      <p:cViewPr varScale="1">
        <p:scale>
          <a:sx n="99" d="100"/>
          <a:sy n="99" d="100"/>
        </p:scale>
        <p:origin x="96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sylbekov Yerassyl" userId="2e916c9901ee0016" providerId="LiveId" clId="{80B2DDA9-062B-4DE2-A946-8B65E4A374CA}"/>
    <pc:docChg chg="custSel modSld">
      <pc:chgData name="Assylbekov Yerassyl" userId="2e916c9901ee0016" providerId="LiveId" clId="{80B2DDA9-062B-4DE2-A946-8B65E4A374CA}" dt="2024-02-21T04:22:22.031" v="4"/>
      <pc:docMkLst>
        <pc:docMk/>
      </pc:docMkLst>
      <pc:sldChg chg="setBg">
        <pc:chgData name="Assylbekov Yerassyl" userId="2e916c9901ee0016" providerId="LiveId" clId="{80B2DDA9-062B-4DE2-A946-8B65E4A374CA}" dt="2024-02-21T04:22:22.031" v="4"/>
        <pc:sldMkLst>
          <pc:docMk/>
          <pc:sldMk cId="2102662820" sldId="515"/>
        </pc:sldMkLst>
      </pc:sldChg>
      <pc:sldChg chg="modSp mod">
        <pc:chgData name="Assylbekov Yerassyl" userId="2e916c9901ee0016" providerId="LiveId" clId="{80B2DDA9-062B-4DE2-A946-8B65E4A374CA}" dt="2024-02-21T04:16:09.724" v="0" actId="20577"/>
        <pc:sldMkLst>
          <pc:docMk/>
          <pc:sldMk cId="1913822948" sldId="1230"/>
        </pc:sldMkLst>
        <pc:spChg chg="mod">
          <ac:chgData name="Assylbekov Yerassyl" userId="2e916c9901ee0016" providerId="LiveId" clId="{80B2DDA9-062B-4DE2-A946-8B65E4A374CA}" dt="2024-02-21T04:16:09.724" v="0" actId="20577"/>
          <ac:spMkLst>
            <pc:docMk/>
            <pc:sldMk cId="1913822948" sldId="1230"/>
            <ac:spMk id="12" creationId="{D318A735-1624-E85A-0F72-528DB03018AB}"/>
          </ac:spMkLst>
        </pc:spChg>
      </pc:sldChg>
      <pc:sldChg chg="delSp mod">
        <pc:chgData name="Assylbekov Yerassyl" userId="2e916c9901ee0016" providerId="LiveId" clId="{80B2DDA9-062B-4DE2-A946-8B65E4A374CA}" dt="2024-02-21T04:21:56.675" v="2" actId="478"/>
        <pc:sldMkLst>
          <pc:docMk/>
          <pc:sldMk cId="152404791" sldId="1255"/>
        </pc:sldMkLst>
        <pc:picChg chg="del">
          <ac:chgData name="Assylbekov Yerassyl" userId="2e916c9901ee0016" providerId="LiveId" clId="{80B2DDA9-062B-4DE2-A946-8B65E4A374CA}" dt="2024-02-21T04:21:56.675" v="2" actId="478"/>
          <ac:picMkLst>
            <pc:docMk/>
            <pc:sldMk cId="152404791" sldId="1255"/>
            <ac:picMk id="10" creationId="{8ABE662E-38D1-3D5C-A502-D5B283854E2E}"/>
          </ac:picMkLst>
        </pc:picChg>
      </pc:sldChg>
      <pc:sldChg chg="delSp mod">
        <pc:chgData name="Assylbekov Yerassyl" userId="2e916c9901ee0016" providerId="LiveId" clId="{80B2DDA9-062B-4DE2-A946-8B65E4A374CA}" dt="2024-02-21T04:21:34.829" v="1" actId="478"/>
        <pc:sldMkLst>
          <pc:docMk/>
          <pc:sldMk cId="3251642098" sldId="1256"/>
        </pc:sldMkLst>
        <pc:picChg chg="del">
          <ac:chgData name="Assylbekov Yerassyl" userId="2e916c9901ee0016" providerId="LiveId" clId="{80B2DDA9-062B-4DE2-A946-8B65E4A374CA}" dt="2024-02-21T04:21:34.829" v="1" actId="478"/>
          <ac:picMkLst>
            <pc:docMk/>
            <pc:sldMk cId="3251642098" sldId="1256"/>
            <ac:picMk id="12" creationId="{1C247F79-5985-7461-5A30-53227BC51945}"/>
          </ac:picMkLst>
        </pc:picChg>
      </pc:sldChg>
      <pc:sldChg chg="setBg">
        <pc:chgData name="Assylbekov Yerassyl" userId="2e916c9901ee0016" providerId="LiveId" clId="{80B2DDA9-062B-4DE2-A946-8B65E4A374CA}" dt="2024-02-21T04:22:08.968" v="3"/>
        <pc:sldMkLst>
          <pc:docMk/>
          <pc:sldMk cId="3345124147" sldId="125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53;&#1077;&#1089;&#1090;&#1077;&#1088;&#1077;&#1085;&#1082;&#1086;&#1074;%202022\&#1062;&#1052;&#1054;&#1054;&#1050;\&#1050;&#1086;&#1083;&#1080;&#1095;&#1077;&#1089;&#1090;&#1074;&#1086;%20&#1086;&#1085;&#1083;&#1072;&#1081;&#1085;%20&#1082;&#1091;&#1088;&#1089;&#1086;&#1074;%20&#1085;&#1072;%20Moodle%20&#1080;%20OpenKazNU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327691186953551E-2"/>
          <c:y val="5.3484356992014259E-2"/>
          <c:w val="0.81721941565427547"/>
          <c:h val="0.86254922419561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Лист1!$A$16</c:f>
              <c:strCache>
                <c:ptCount val="1"/>
                <c:pt idx="0">
                  <c:v>Количество курсов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63259691636069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1D-4739-8432-DED5C68A5173}"/>
                </c:ext>
              </c:extLst>
            </c:dLbl>
            <c:dLbl>
              <c:idx val="1"/>
              <c:layout>
                <c:manualLayout>
                  <c:x val="0"/>
                  <c:y val="-2.63259691636069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91D-4739-8432-DED5C68A5173}"/>
                </c:ext>
              </c:extLst>
            </c:dLbl>
            <c:dLbl>
              <c:idx val="2"/>
              <c:layout>
                <c:manualLayout>
                  <c:x val="0"/>
                  <c:y val="-2.04757537939164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91D-4739-8432-DED5C68A5173}"/>
                </c:ext>
              </c:extLst>
            </c:dLbl>
            <c:dLbl>
              <c:idx val="3"/>
              <c:layout>
                <c:manualLayout>
                  <c:x val="0"/>
                  <c:y val="-2.63259691636069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91D-4739-8432-DED5C68A5173}"/>
                </c:ext>
              </c:extLst>
            </c:dLbl>
            <c:dLbl>
              <c:idx val="4"/>
              <c:layout>
                <c:manualLayout>
                  <c:x val="-1.4581005473427392E-16"/>
                  <c:y val="-2.1938307636339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91D-4739-8432-DED5C68A5173}"/>
                </c:ext>
              </c:extLst>
            </c:dLbl>
            <c:dLbl>
              <c:idx val="5"/>
              <c:layout>
                <c:manualLayout>
                  <c:x val="5.3679712597973399E-3"/>
                  <c:y val="-1.90131999514938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91D-4739-8432-DED5C68A51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Лист1!$B$15:$G$15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Лист1!$B$16:$G$16</c:f>
              <c:numCache>
                <c:formatCode>General</c:formatCode>
                <c:ptCount val="6"/>
                <c:pt idx="0">
                  <c:v>50</c:v>
                </c:pt>
                <c:pt idx="1">
                  <c:v>54</c:v>
                </c:pt>
                <c:pt idx="2">
                  <c:v>60</c:v>
                </c:pt>
                <c:pt idx="3">
                  <c:v>67</c:v>
                </c:pt>
                <c:pt idx="4">
                  <c:v>86</c:v>
                </c:pt>
                <c:pt idx="5">
                  <c:v>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91D-4739-8432-DED5C68A51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094111"/>
        <c:axId val="32097023"/>
      </c:barChart>
      <c:lineChart>
        <c:grouping val="standard"/>
        <c:varyColors val="0"/>
        <c:ser>
          <c:idx val="1"/>
          <c:order val="1"/>
          <c:tx>
            <c:strRef>
              <c:f>Лист1!$A$17</c:f>
              <c:strCache>
                <c:ptCount val="1"/>
                <c:pt idx="0">
                  <c:v>Количество слушателей 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0494888497029788E-17"/>
                  <c:y val="1.20290029680380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845-4E17-B84C-5161964198D5}"/>
                </c:ext>
              </c:extLst>
            </c:dLbl>
            <c:dLbl>
              <c:idx val="1"/>
              <c:layout>
                <c:manualLayout>
                  <c:x val="-4.0989776994059576E-17"/>
                  <c:y val="-1.6840604155253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845-4E17-B84C-5161964198D5}"/>
                </c:ext>
              </c:extLst>
            </c:dLbl>
            <c:dLbl>
              <c:idx val="2"/>
              <c:layout>
                <c:manualLayout>
                  <c:x val="5.5895796151992552E-3"/>
                  <c:y val="7.21740178082285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845-4E17-B84C-5161964198D5}"/>
                </c:ext>
              </c:extLst>
            </c:dLbl>
            <c:dLbl>
              <c:idx val="4"/>
              <c:layout>
                <c:manualLayout>
                  <c:x val="1.1179159230396871E-3"/>
                  <c:y val="1.2029002968037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845-4E17-B84C-5161964198D5}"/>
                </c:ext>
              </c:extLst>
            </c:dLbl>
            <c:dLbl>
              <c:idx val="5"/>
              <c:layout>
                <c:manualLayout>
                  <c:x val="0"/>
                  <c:y val="7.21740178082285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845-4E17-B84C-5161964198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Лист1!$B$15:$G$15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Лист1!$B$17:$G$17</c:f>
              <c:numCache>
                <c:formatCode>General</c:formatCode>
                <c:ptCount val="6"/>
                <c:pt idx="0">
                  <c:v>7252</c:v>
                </c:pt>
                <c:pt idx="1">
                  <c:v>10351</c:v>
                </c:pt>
                <c:pt idx="2">
                  <c:v>9232</c:v>
                </c:pt>
                <c:pt idx="3">
                  <c:v>12445</c:v>
                </c:pt>
                <c:pt idx="4">
                  <c:v>4011</c:v>
                </c:pt>
                <c:pt idx="5">
                  <c:v>6395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91D-4739-8432-DED5C68A51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5855248"/>
        <c:axId val="145869648"/>
      </c:lineChart>
      <c:catAx>
        <c:axId val="32094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097023"/>
        <c:crosses val="autoZero"/>
        <c:auto val="1"/>
        <c:lblAlgn val="ctr"/>
        <c:lblOffset val="100"/>
        <c:noMultiLvlLbl val="0"/>
      </c:catAx>
      <c:valAx>
        <c:axId val="320970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Количество курсов, ед.</a:t>
                </a:r>
              </a:p>
            </c:rich>
          </c:tx>
          <c:layout>
            <c:manualLayout>
              <c:xMode val="edge"/>
              <c:yMode val="edge"/>
              <c:x val="1.0915888976785592E-2"/>
              <c:y val="0.359906023866570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094111"/>
        <c:crosses val="autoZero"/>
        <c:crossBetween val="between"/>
      </c:valAx>
      <c:valAx>
        <c:axId val="14586964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Количество слушателей, ед.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855248"/>
        <c:crosses val="max"/>
        <c:crossBetween val="between"/>
      </c:valAx>
      <c:catAx>
        <c:axId val="1458552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5869648"/>
        <c:crosses val="autoZero"/>
        <c:auto val="1"/>
        <c:lblAlgn val="ctr"/>
        <c:lblOffset val="100"/>
        <c:noMultiLvlLbl val="0"/>
      </c:catAx>
      <c:spPr>
        <a:solidFill>
          <a:schemeClr val="accent1">
            <a:lumMod val="20000"/>
            <a:lumOff val="80000"/>
          </a:schemeClr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0.58943</cdr:x>
      <cdr:y>0.24581</cdr:y>
    </cdr:from>
    <cdr:to>
      <cdr:x>0.65484</cdr:x>
      <cdr:y>0.24581</cdr:y>
    </cdr:to>
    <cdr:cxnSp macro="">
      <cdr:nvCxnSpPr>
        <cdr:cNvPr id="3" name="Прямая со стрелкой 2">
          <a:extLst xmlns:a="http://schemas.openxmlformats.org/drawingml/2006/main">
            <a:ext uri="{FF2B5EF4-FFF2-40B4-BE49-F238E27FC236}">
              <a16:creationId xmlns:a16="http://schemas.microsoft.com/office/drawing/2014/main" id="{599B8664-198F-A03B-0D00-BF6EB73335C7}"/>
            </a:ext>
          </a:extLst>
        </cdr:cNvPr>
        <cdr:cNvCxnSpPr/>
      </cdr:nvCxnSpPr>
      <cdr:spPr>
        <a:xfrm xmlns:a="http://schemas.openxmlformats.org/drawingml/2006/main">
          <a:off x="6696173" y="1297630"/>
          <a:ext cx="743085" cy="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0708B-07D3-43AE-B650-2D21CBC76F29}" type="datetimeFigureOut">
              <a:rPr lang="ru-RU" smtClean="0"/>
              <a:t>21.02.2024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D94C0-0808-419F-A7EC-7CAA285FD4C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650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4" name="Google Shape;5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0095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EE59D-9CCC-4984-AD65-F13CBB6E7EAC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9991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EE59D-9CCC-4984-AD65-F13CBB6E7EAC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1808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5FF22-A88F-41AC-83CE-E911DC813C3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494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EE59D-9CCC-4984-AD65-F13CBB6E7EAC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2609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EE59D-9CCC-4984-AD65-F13CBB6E7EAC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1918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193E15-1E3F-A767-AFD2-CA99D200A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C3E237-C400-1663-1734-2B3BBB2A0E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04A96B-18DE-85C3-BBD9-8F3D5084F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4508-C415-424C-B916-172BBEE8B57D}" type="datetimeFigureOut">
              <a:rPr lang="ru-RU" smtClean="0"/>
              <a:t>21.02.2024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EA1A8-FF8E-C6B6-5A7A-790C6FAB2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30C00A-9EDA-9851-EE38-19B96B7EA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09AD-C9B1-47C5-BF9E-1389AF86668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3805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D5DFF7-2694-2D4A-8162-4731C1F35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EBBAFF-C75E-F6B2-3B61-80918CECDF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4F7037-B931-F1EA-021C-BF77682D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4508-C415-424C-B916-172BBEE8B57D}" type="datetimeFigureOut">
              <a:rPr lang="ru-RU" smtClean="0"/>
              <a:t>21.02.2024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DA4766-C803-7BEB-8868-6A1B56104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052535-D16A-E7CF-3AF7-42AC83CCA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09AD-C9B1-47C5-BF9E-1389AF86668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8209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6864201-099F-293B-6342-54B5454E2F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91CAB4-F8CE-2FCB-2DAA-3F137BA6A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2380C7-AF32-0527-A961-392C3B5AB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4508-C415-424C-B916-172BBEE8B57D}" type="datetimeFigureOut">
              <a:rPr lang="ru-RU" smtClean="0"/>
              <a:t>21.02.2024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4410E4-57E1-0372-8A14-B5CC7B2F8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1567D2-A1CD-6AAA-BF80-00ECBA6F7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09AD-C9B1-47C5-BF9E-1389AF86668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617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260B-34D4-47A7-8044-D614F1F2E1AF}" type="datetime1">
              <a:rPr lang="en-US" smtClean="0"/>
              <a:t>2/21/2024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FEBF-A84E-4966-B0CF-B0A7C0DA37A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1641415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E26E-1B24-4AE0-A7CE-770DFA3AB919}" type="datetime1">
              <a:rPr lang="en-US" smtClean="0"/>
              <a:t>2/21/2024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FEBF-A84E-4966-B0CF-B0A7C0DA37A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4289813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B99AB-C269-4F4D-8BF6-5794FFF7F3AF}" type="datetime1">
              <a:rPr lang="en-US" smtClean="0"/>
              <a:t>2/21/2024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FEBF-A84E-4966-B0CF-B0A7C0DA37A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1743212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33B22-7812-45B2-87A3-01BED454BE05}" type="datetime1">
              <a:rPr lang="en-US" smtClean="0"/>
              <a:t>2/21/2024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FEBF-A84E-4966-B0CF-B0A7C0DA37A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2267254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5D17E-FC77-4287-838D-3B6C1B0C181B}" type="datetime1">
              <a:rPr lang="en-US" smtClean="0"/>
              <a:t>2/21/2024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FEBF-A84E-4966-B0CF-B0A7C0DA37A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460894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813E6-CA66-43AF-9095-8CFEF719B719}" type="datetime1">
              <a:rPr lang="en-US" smtClean="0"/>
              <a:t>2/21/2024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FEBF-A84E-4966-B0CF-B0A7C0DA37A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92115329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48243-4175-4F0E-B9E2-9C179ED51386}" type="datetime1">
              <a:rPr lang="en-US" smtClean="0"/>
              <a:t>2/21/2024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FEBF-A84E-4966-B0CF-B0A7C0DA37A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7628476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ADD5E-183C-484C-BACE-A4A67DEBD699}" type="datetime1">
              <a:rPr lang="en-US" smtClean="0"/>
              <a:t>2/21/2024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FEBF-A84E-4966-B0CF-B0A7C0DA37A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8856391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5056F3-CDDD-5583-1FB8-F4D5DDBEA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906E8A-CC73-1CC9-15EC-2F86A4A8E7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D9FC5C-28D2-5BB0-1532-F03D3A1D4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4508-C415-424C-B916-172BBEE8B57D}" type="datetimeFigureOut">
              <a:rPr lang="ru-RU" smtClean="0"/>
              <a:t>21.02.2024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E44E94-04F8-9184-0F90-9C3654534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FFB31B-70C8-78FE-7CB5-A5BB2E475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09AD-C9B1-47C5-BF9E-1389AF86668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5107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A8B0D-B790-4EF2-B050-3F322382C943}" type="datetime1">
              <a:rPr lang="en-US" smtClean="0"/>
              <a:t>2/21/2024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FEBF-A84E-4966-B0CF-B0A7C0DA37A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66371800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CA680-4DC0-482D-AC91-6D9ED6A9221B}" type="datetime1">
              <a:rPr lang="en-US" smtClean="0"/>
              <a:t>2/21/2024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FEBF-A84E-4966-B0CF-B0A7C0DA37A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20837069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C6B87-F919-4AA6-A98D-6CDC3B7862DE}" type="datetime1">
              <a:rPr lang="en-US" smtClean="0"/>
              <a:t>2/21/2024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FEBF-A84E-4966-B0CF-B0A7C0DA37A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4363204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0CEBB6-9A1B-FB47-8D40-23265FA25A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91BF316-7DB9-B345-98DD-79FB975FC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8E37B3-B2F4-3C4F-92BF-89851FA06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48771-E86B-4EE1-8348-5761BBCA68CD}" type="datetime1">
              <a:rPr lang="en-US" smtClean="0"/>
              <a:t>2/21/2024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BEE36C-D6C9-9E43-A6D4-667F013AF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8E9183-19BB-C646-994B-B3551271C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A3C90-C1DC-4EA5-AE5D-112C7D0B4E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513428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8D7A10-42BA-1742-8CBF-6AFE3D3E1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E4B05B-9183-2849-89EF-A8E68E8C1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9B7E4C-BECC-AA4D-A53F-8AE1D090E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127B-3692-4E0B-8688-565B9A833DB3}" type="datetime1">
              <a:rPr lang="en-US" smtClean="0"/>
              <a:t>2/21/2024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4ABF44-E13E-2D47-B103-71E98B946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73F342-8401-6C42-9884-EBAF877E3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A3C90-C1DC-4EA5-AE5D-112C7D0B4E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71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B44936-9C67-FA49-918F-983526306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8BA5B1-CF58-8A41-8F1C-2FF03B43C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360BE5-9B84-2548-96F2-914A18BEE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5BBE-3481-4586-ACAA-400B4694BCCE}" type="datetime1">
              <a:rPr lang="en-US" smtClean="0"/>
              <a:t>2/21/2024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79DB36-7D87-E747-AEFA-A1D23B947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EC4E44-57E4-2E41-95D0-28083E0C1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A3C90-C1DC-4EA5-AE5D-112C7D0B4E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087206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9B42E-0069-3A48-9E1D-2FAF31AEB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D04B0F-1B05-6145-A194-81AC2D5021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1347F2C-853D-5E4A-86E0-D7C1C45A9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34D58E-03CE-C54B-A27B-9353F26DC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EDD1-9B95-415B-A74A-F28B2EB1F3E7}" type="datetime1">
              <a:rPr lang="en-US" smtClean="0"/>
              <a:t>2/21/2024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E91D9B-935F-AF41-AD83-D154459B9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FD1F1E-83E7-2944-BB3D-5DE79114B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A3C90-C1DC-4EA5-AE5D-112C7D0B4E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749701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02EB39-701B-0A4E-B610-68AEC5667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8DAAD7-B9B3-5947-A839-9D3FA7B39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58576B2-1468-8942-A5A8-49B52678A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6285983-2C7D-FE4C-90DD-8FAA436827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D39B05-9D72-0946-BEED-F2CC07F50E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B1B9B84-E990-FC41-A4F5-089CD5ED6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2FA2-2CC7-45BD-8B1C-2C31BA822810}" type="datetime1">
              <a:rPr lang="en-US" smtClean="0"/>
              <a:t>2/21/2024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A7CB5B1-3BD3-4444-967F-D0DC9AE29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D1EAE8C-F70C-A448-849E-579C735D9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A3C90-C1DC-4EA5-AE5D-112C7D0B4E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26020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5A236-A6E4-3C44-850B-D3E0AC23A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9E601AE-ADB3-5F42-BC70-5497AA990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1F24-C4CC-4129-AF40-87495ACAF72F}" type="datetime1">
              <a:rPr lang="en-US" smtClean="0"/>
              <a:t>2/21/2024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36F34EA-1C65-FD44-874A-197AE8C62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5BF1C6-8529-924E-8F91-C802CCF33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A3C90-C1DC-4EA5-AE5D-112C7D0B4E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557556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81B2DF3-97FA-DB4D-8111-072A5AEC5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AE43C-23E4-4FA9-A4BA-573A0151D76C}" type="datetime1">
              <a:rPr lang="en-US" smtClean="0"/>
              <a:t>2/21/2024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967A7D1-9257-1346-B753-8C8F51233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8D1C01-D7DC-3C4A-B72F-BA051DD65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A3C90-C1DC-4EA5-AE5D-112C7D0B4E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45224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90306E-1246-AF2B-00C2-ED4F3976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99CD4D-19B4-8788-84CC-9E0BE69BD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48FEBF-23D2-8BD9-DC49-BE6E838C8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4508-C415-424C-B916-172BBEE8B57D}" type="datetimeFigureOut">
              <a:rPr lang="ru-RU" smtClean="0"/>
              <a:t>21.02.2024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630B96-2E32-82B6-C29C-2726A1582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05A62D-24C0-0848-CBBF-E61D0EB6D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09AD-C9B1-47C5-BF9E-1389AF86668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6990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1B0A5-396A-884E-B46C-067A7D2E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CD687B-B04D-E044-9C6E-09D4C461C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D31014-234D-094E-8C83-32FF12740D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BA3CA5-388E-2146-BA64-B03A79ECF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830AC-4142-46ED-A583-0904738A9024}" type="datetime1">
              <a:rPr lang="en-US" smtClean="0"/>
              <a:t>2/21/2024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CA2588-6DA1-8F47-88BD-CB7572356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3E4418-5B56-3C41-8FBB-F7FBC0193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A3C90-C1DC-4EA5-AE5D-112C7D0B4E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793814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8B0A7-2F77-9F4D-9BDB-8D64F64D9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E1A79E2-5A99-9649-86AC-E71B332CA4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6FADA6-8872-B04B-A057-F94B5C076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88DB86-6D9A-8848-AAF7-EC506ED95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6647-3953-43F9-985A-2E4556D8B885}" type="datetime1">
              <a:rPr lang="en-US" smtClean="0"/>
              <a:t>2/21/2024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7E2B14-FBF4-BA46-B8C2-9F0377235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EEE67E-AA92-2B4D-9430-3BD021197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A3C90-C1DC-4EA5-AE5D-112C7D0B4E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650653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5CF368-3AE1-CC4F-84B1-AA29B40C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A23F89-7862-B346-BFF0-BC0EB4D3A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5D482C-835E-EC49-A611-96FAAB76D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9B18-5953-4D88-965B-978A96AA26B7}" type="datetime1">
              <a:rPr lang="en-US" smtClean="0"/>
              <a:t>2/21/2024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B6C21F-435E-4A4C-9662-3DD45661F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56E57C-103C-544F-9AA4-F83990B7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A3C90-C1DC-4EA5-AE5D-112C7D0B4E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058104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0D909C-31D3-144C-AC5E-02488070E6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5CC7A7-6EE7-8A43-ADFB-72AFAED0B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A27A99-6923-1E49-8481-9396F5C2B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AAD6-81C0-4B4C-BA70-C923A1293B67}" type="datetime1">
              <a:rPr lang="en-US" smtClean="0"/>
              <a:t>2/21/2024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6A2895-1617-2041-9847-C626AE9E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C988FF-34D2-D249-94E9-078B41D8E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A3C90-C1DC-4EA5-AE5D-112C7D0B4E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10126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lIns="25400" tIns="25400" rIns="25400" bIns="25400" anchor="b"/>
          <a:lstStyle>
            <a:lvl1pPr algn="ctr" defTabSz="412750">
              <a:lnSpc>
                <a:spcPct val="100000"/>
              </a:lnSpc>
              <a:defRPr sz="3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9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25400" tIns="25400" rIns="25400" bIns="25400" anchor="ctr"/>
          <a:lstStyle>
            <a:lvl1pPr marL="0" indent="0" algn="ctr" defTabSz="412750">
              <a:lnSpc>
                <a:spcPct val="100000"/>
              </a:lnSpc>
              <a:spcBef>
                <a:spcPts val="290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algn="ctr" defTabSz="412750">
              <a:lnSpc>
                <a:spcPct val="100000"/>
              </a:lnSpc>
              <a:spcBef>
                <a:spcPts val="290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algn="ctr" defTabSz="412750">
              <a:lnSpc>
                <a:spcPct val="100000"/>
              </a:lnSpc>
              <a:spcBef>
                <a:spcPts val="290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algn="ctr" defTabSz="412750">
              <a:lnSpc>
                <a:spcPct val="100000"/>
              </a:lnSpc>
              <a:spcBef>
                <a:spcPts val="290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algn="ctr" defTabSz="412750">
              <a:lnSpc>
                <a:spcPct val="100000"/>
              </a:lnSpc>
              <a:spcBef>
                <a:spcPts val="290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9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75944" y="6540500"/>
            <a:ext cx="232969" cy="236880"/>
          </a:xfrm>
          <a:prstGeom prst="rect">
            <a:avLst/>
          </a:prstGeom>
        </p:spPr>
        <p:txBody>
          <a:bodyPr lIns="25400" tIns="25400" rIns="25400" bIns="25400" anchor="t"/>
          <a:lstStyle>
            <a:lvl1pPr algn="ctr" defTabSz="412750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0569532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014439" y="581722"/>
            <a:ext cx="1828801" cy="1828801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15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313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5902712" y="581722"/>
            <a:ext cx="1828801" cy="1828801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15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314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7790985" y="581722"/>
            <a:ext cx="1828801" cy="1828801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15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315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9679258" y="581722"/>
            <a:ext cx="1828801" cy="1828801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15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316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5902712" y="2469994"/>
            <a:ext cx="1828801" cy="1828801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15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317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9679258" y="2469994"/>
            <a:ext cx="1828801" cy="1828801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15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318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7790985" y="4358266"/>
            <a:ext cx="1828801" cy="1828801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15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319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9679258" y="4358266"/>
            <a:ext cx="1828801" cy="1828801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15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320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7790985" y="2469994"/>
            <a:ext cx="1828800" cy="1828801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15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32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017537" y="3717013"/>
            <a:ext cx="2850354" cy="8959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200" b="1">
                <a:latin typeface="+mj-lt"/>
                <a:ea typeface="+mj-ea"/>
                <a:cs typeface="+mj-cs"/>
                <a:sym typeface="Helvetica"/>
              </a:defRPr>
            </a:lvl1pPr>
            <a:lvl2pPr marL="685800" indent="-228600">
              <a:buFontTx/>
              <a:defRPr sz="3200" b="1">
                <a:latin typeface="+mj-lt"/>
                <a:ea typeface="+mj-ea"/>
                <a:cs typeface="+mj-cs"/>
                <a:sym typeface="Helvetica"/>
              </a:defRPr>
            </a:lvl2pPr>
            <a:lvl3pPr marL="1143000" indent="-228600">
              <a:buFontTx/>
              <a:defRPr sz="3200" b="1">
                <a:latin typeface="+mj-lt"/>
                <a:ea typeface="+mj-ea"/>
                <a:cs typeface="+mj-cs"/>
                <a:sym typeface="Helvetica"/>
              </a:defRPr>
            </a:lvl3pPr>
            <a:lvl4pPr marL="1600200" indent="-228600">
              <a:buFontTx/>
              <a:defRPr sz="3200" b="1">
                <a:latin typeface="+mj-lt"/>
                <a:ea typeface="+mj-ea"/>
                <a:cs typeface="+mj-cs"/>
                <a:sym typeface="Helvetica"/>
              </a:defRPr>
            </a:lvl4pPr>
            <a:lvl5pPr marL="2057400" indent="-228600">
              <a:buFontTx/>
              <a:defRPr sz="3200" b="1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22" name="Text Placeholder 4"/>
          <p:cNvSpPr>
            <a:spLocks noGrp="1"/>
          </p:cNvSpPr>
          <p:nvPr>
            <p:ph type="body" sz="quarter" idx="30"/>
          </p:nvPr>
        </p:nvSpPr>
        <p:spPr>
          <a:xfrm>
            <a:off x="1035732" y="4612942"/>
            <a:ext cx="4660960" cy="26936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2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7938964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F074AD-5A0D-40B4-813D-34862D7DF200}"/>
              </a:ext>
            </a:extLst>
          </p:cNvPr>
          <p:cNvSpPr/>
          <p:nvPr userDrawn="1"/>
        </p:nvSpPr>
        <p:spPr>
          <a:xfrm>
            <a:off x="0" y="-1"/>
            <a:ext cx="12192000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6F6D66-F2F9-4BF4-99F9-B1BA1142497F}"/>
              </a:ext>
            </a:extLst>
          </p:cNvPr>
          <p:cNvSpPr/>
          <p:nvPr userDrawn="1"/>
        </p:nvSpPr>
        <p:spPr>
          <a:xfrm>
            <a:off x="0" y="6792686"/>
            <a:ext cx="12192000" cy="65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70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4A9D8B-A400-E3E5-CDC3-15EBD0FE0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5A6AA1-3201-5AAE-6A83-067D3ED08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F0F8BF-811E-0D84-A27E-641CE770D4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285D43-FA24-C88F-EC45-A2A78B100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4508-C415-424C-B916-172BBEE8B57D}" type="datetimeFigureOut">
              <a:rPr lang="ru-RU" smtClean="0"/>
              <a:t>21.02.2024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8A8CA2-FB49-24CA-52A9-6D6E7BBEB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C00792-66EF-C2A1-EB0C-C6FA296F6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09AD-C9B1-47C5-BF9E-1389AF86668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0139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4BBFCA-0F1D-F331-7BAE-1479166D7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562209-8D2F-7C38-A50D-F9762BB0CE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C43510-D71F-A146-2215-A8D7F2B5D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13F582-A454-070F-D01C-6D439F9023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A505A4-1BD3-6701-7D74-DE04C861D9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E7CBC1F-6105-B813-6B31-330BFB9B9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4508-C415-424C-B916-172BBEE8B57D}" type="datetimeFigureOut">
              <a:rPr lang="ru-RU" smtClean="0"/>
              <a:t>21.02.2024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291B171-09F4-0A3A-3F00-7D1908C07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D6BA959-07E9-B4A5-0EC2-64D52778E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09AD-C9B1-47C5-BF9E-1389AF86668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8018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8DFF9-EEE3-F025-D352-31D554958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6CC7AE-2A73-1A63-8F9D-5C6D797A1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4508-C415-424C-B916-172BBEE8B57D}" type="datetimeFigureOut">
              <a:rPr lang="ru-RU" smtClean="0"/>
              <a:t>21.02.2024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AB6309-DB3E-63B9-F532-04BCB687A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C5763DE-E4D6-47BB-ED11-7C2F49A6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09AD-C9B1-47C5-BF9E-1389AF86668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178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D54BEB7-2D5A-0621-04A7-C017BF9E7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4508-C415-424C-B916-172BBEE8B57D}" type="datetimeFigureOut">
              <a:rPr lang="ru-RU" smtClean="0"/>
              <a:t>21.02.2024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937E225-4318-EBB4-7D51-2AC1B8CD8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B7695A-CBF5-E4B5-BE2C-B2C59C7C8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09AD-C9B1-47C5-BF9E-1389AF86668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7361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5E7028-956B-FAC5-FB65-E098F21DD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06ED2B-16DF-3215-E296-94FCFB13D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271F0F-7119-5DBD-6412-9AD6013CE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F93124-361B-C32E-F34E-5722257D8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4508-C415-424C-B916-172BBEE8B57D}" type="datetimeFigureOut">
              <a:rPr lang="ru-RU" smtClean="0"/>
              <a:t>21.02.2024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CDBB78-5DA7-1780-B924-B97298201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7F1246-8837-244E-1BF7-0CC6C1834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09AD-C9B1-47C5-BF9E-1389AF86668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042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7C0EE-8078-3B83-76A5-6F938EB74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C225D4E-3D1A-FCC4-931F-4AB97AAE65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E46F15-A936-F2B6-D168-128BF49508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EDC78D-4FF5-5956-F81E-F90265B84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4508-C415-424C-B916-172BBEE8B57D}" type="datetimeFigureOut">
              <a:rPr lang="ru-RU" smtClean="0"/>
              <a:t>21.02.2024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2A5FF6-B117-06F2-28AA-D4355097B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11C35E-C6CA-8457-1B3C-80984F1C2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09AD-C9B1-47C5-BF9E-1389AF86668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5963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5D81A8-FA2C-66F1-D474-A0E8B5790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DA3848-CA1F-70E7-A70A-312C63C56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EDC7EC-31BB-8C87-65D1-2C762DD6C8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024508-C415-424C-B916-172BBEE8B57D}" type="datetimeFigureOut">
              <a:rPr lang="ru-RU" smtClean="0"/>
              <a:t>21.02.2024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B11B25-B984-0548-6B45-235D61ECC0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00AA8C-3459-4B1E-7817-0D05ADAF73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B309AD-C9B1-47C5-BF9E-1389AF86668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622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479B4-1B06-42D2-8E9F-2521AB1D5DF1}" type="datetime1">
              <a:rPr lang="en-US" smtClean="0"/>
              <a:t>2/21/2024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5FEBF-A84E-4966-B0CF-B0A7C0DA37A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502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>
    <p:push dir="u"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632D01-C486-F946-BCA7-83222A220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D9CBFB-E60B-DD40-B823-3AA5DC1B1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46C99A-A388-2F48-B090-0A03351564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42880-218D-47C3-97D7-086CA4937F7D}" type="datetime1">
              <a:rPr lang="en-US" smtClean="0"/>
              <a:t>2/21/2024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EF6C60-0091-C441-A25F-0D3F412268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DC2982-5928-824B-AFA8-4B505C083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A3C90-C1DC-4EA5-AE5D-112C7D0B4E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87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ransition spd="slow">
    <p:push dir="u"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sv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90744-9743-6F8C-55D0-1244ABA30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">
            <a:extLst>
              <a:ext uri="{FF2B5EF4-FFF2-40B4-BE49-F238E27FC236}">
                <a16:creationId xmlns:a16="http://schemas.microsoft.com/office/drawing/2014/main" id="{50138C1E-E92C-31A6-9BBE-F1BEDA27F224}"/>
              </a:ext>
            </a:extLst>
          </p:cNvPr>
          <p:cNvSpPr/>
          <p:nvPr/>
        </p:nvSpPr>
        <p:spPr>
          <a:xfrm>
            <a:off x="1" y="-9161"/>
            <a:ext cx="12192000" cy="6867161"/>
          </a:xfrm>
          <a:custGeom>
            <a:avLst/>
            <a:gdLst/>
            <a:ahLst/>
            <a:cxnLst/>
            <a:rect l="l" t="t" r="r" b="b"/>
            <a:pathLst>
              <a:path w="18251424" h="10287000">
                <a:moveTo>
                  <a:pt x="0" y="0"/>
                </a:moveTo>
                <a:lnTo>
                  <a:pt x="18251424" y="0"/>
                </a:lnTo>
                <a:lnTo>
                  <a:pt x="1825142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11F8BA5D-2CBE-BD4D-989E-9906A4EC1FBC}"/>
              </a:ext>
            </a:extLst>
          </p:cNvPr>
          <p:cNvSpPr/>
          <p:nvPr/>
        </p:nvSpPr>
        <p:spPr>
          <a:xfrm>
            <a:off x="6016030" y="898558"/>
            <a:ext cx="6052756" cy="4664353"/>
          </a:xfrm>
          <a:custGeom>
            <a:avLst/>
            <a:gdLst/>
            <a:ahLst/>
            <a:cxnLst/>
            <a:rect l="l" t="t" r="r" b="b"/>
            <a:pathLst>
              <a:path w="9471464" h="6785320">
                <a:moveTo>
                  <a:pt x="0" y="0"/>
                </a:moveTo>
                <a:lnTo>
                  <a:pt x="9471465" y="0"/>
                </a:lnTo>
                <a:lnTo>
                  <a:pt x="9471465" y="6785320"/>
                </a:lnTo>
                <a:lnTo>
                  <a:pt x="0" y="67853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403" r="-20807"/>
            </a:stretch>
          </a:blipFill>
        </p:spPr>
        <p:txBody>
          <a:bodyPr/>
          <a:lstStyle/>
          <a:p>
            <a:endParaRPr lang="ru-RU" dirty="0"/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EA300D85-FF09-3835-0A0C-FD6112F0CADD}"/>
              </a:ext>
            </a:extLst>
          </p:cNvPr>
          <p:cNvGrpSpPr/>
          <p:nvPr/>
        </p:nvGrpSpPr>
        <p:grpSpPr>
          <a:xfrm rot="5400000">
            <a:off x="5585246" y="1329341"/>
            <a:ext cx="4669255" cy="3807689"/>
            <a:chOff x="-3210" y="1268473"/>
            <a:chExt cx="6350000" cy="6339840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B32CDC3F-22CD-22E5-5998-C39CE290A1FC}"/>
                </a:ext>
              </a:extLst>
            </p:cNvPr>
            <p:cNvSpPr/>
            <p:nvPr/>
          </p:nvSpPr>
          <p:spPr>
            <a:xfrm>
              <a:off x="-3210" y="1268473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C47D6">
                <a:alpha val="46667"/>
              </a:srgbClr>
            </a:solidFill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25" name="Freeform 8">
            <a:extLst>
              <a:ext uri="{FF2B5EF4-FFF2-40B4-BE49-F238E27FC236}">
                <a16:creationId xmlns:a16="http://schemas.microsoft.com/office/drawing/2014/main" id="{A953D02E-73EE-E65C-3FE9-11B0496014DB}"/>
              </a:ext>
            </a:extLst>
          </p:cNvPr>
          <p:cNvSpPr/>
          <p:nvPr/>
        </p:nvSpPr>
        <p:spPr>
          <a:xfrm>
            <a:off x="641494" y="212264"/>
            <a:ext cx="4104777" cy="1298980"/>
          </a:xfrm>
          <a:custGeom>
            <a:avLst/>
            <a:gdLst/>
            <a:ahLst/>
            <a:cxnLst/>
            <a:rect l="l" t="t" r="r" b="b"/>
            <a:pathLst>
              <a:path w="5971294" h="1889650">
                <a:moveTo>
                  <a:pt x="0" y="0"/>
                </a:moveTo>
                <a:lnTo>
                  <a:pt x="5971294" y="0"/>
                </a:lnTo>
                <a:lnTo>
                  <a:pt x="5971294" y="1889650"/>
                </a:lnTo>
                <a:lnTo>
                  <a:pt x="0" y="1889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4C65B703-3FF5-5D7C-F9E4-1D6B0B88270E}"/>
              </a:ext>
            </a:extLst>
          </p:cNvPr>
          <p:cNvSpPr txBox="1"/>
          <p:nvPr/>
        </p:nvSpPr>
        <p:spPr>
          <a:xfrm>
            <a:off x="640068" y="1838359"/>
            <a:ext cx="6228480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b="1" dirty="0">
                <a:solidFill>
                  <a:srgbClr val="F2F0F4"/>
                </a:solidFill>
                <a:latin typeface="Arial Nova" panose="020B0504020202020204" pitchFamily="34" charset="0"/>
              </a:rPr>
              <a:t>Основные тренды академической политики исследовательского университета</a:t>
            </a: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0C38D7EF-6FD6-34FD-820F-6D1FF407B86B}"/>
              </a:ext>
            </a:extLst>
          </p:cNvPr>
          <p:cNvSpPr txBox="1"/>
          <p:nvPr/>
        </p:nvSpPr>
        <p:spPr>
          <a:xfrm>
            <a:off x="-2466680" y="-725444"/>
            <a:ext cx="4859449" cy="3093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51"/>
              </a:lnSpc>
            </a:pPr>
            <a:endParaRPr dirty="0"/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DD844345-761B-49F6-B968-CA171B17F036}"/>
              </a:ext>
            </a:extLst>
          </p:cNvPr>
          <p:cNvSpPr txBox="1"/>
          <p:nvPr/>
        </p:nvSpPr>
        <p:spPr>
          <a:xfrm>
            <a:off x="640068" y="4846320"/>
            <a:ext cx="4683771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600" spc="307" dirty="0">
                <a:solidFill>
                  <a:srgbClr val="F2F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Спикер:</a:t>
            </a:r>
          </a:p>
          <a:p>
            <a:r>
              <a:rPr lang="en-US" sz="1600" spc="307" dirty="0">
                <a:solidFill>
                  <a:srgbClr val="F2F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r>
              <a:rPr lang="ru-RU" sz="1600" spc="307" dirty="0">
                <a:solidFill>
                  <a:srgbClr val="F2F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en-US" sz="1600" spc="307" dirty="0">
                <a:solidFill>
                  <a:srgbClr val="F2F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ен Правления - проректор </a:t>
            </a:r>
          </a:p>
          <a:p>
            <a:r>
              <a:rPr lang="en-US" sz="1600" spc="307" dirty="0">
                <a:solidFill>
                  <a:srgbClr val="F2F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академическим вопросам</a:t>
            </a:r>
            <a:endParaRPr lang="ru-RU" sz="1600" spc="307" dirty="0">
              <a:solidFill>
                <a:srgbClr val="F2F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spc="307" dirty="0">
                <a:solidFill>
                  <a:srgbClr val="F2F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НАО «КазНУ имени аль-Фараби»</a:t>
            </a:r>
            <a:endParaRPr lang="en-US" sz="1600" spc="307" dirty="0">
              <a:solidFill>
                <a:srgbClr val="F2F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spc="307" dirty="0">
                <a:solidFill>
                  <a:srgbClr val="F2F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Еркинбаева Лаззат Калымбековна</a:t>
            </a:r>
            <a:endParaRPr lang="ru-RU" sz="1600" spc="307" dirty="0">
              <a:solidFill>
                <a:srgbClr val="F2F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spc="307" dirty="0">
              <a:solidFill>
                <a:srgbClr val="F2F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spc="307" dirty="0">
              <a:solidFill>
                <a:srgbClr val="F2F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spc="307" dirty="0">
              <a:solidFill>
                <a:srgbClr val="F2F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spc="307" dirty="0">
              <a:solidFill>
                <a:srgbClr val="F2F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930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9B30C924-EE0E-D1A0-CA8E-A37A25796FA6}"/>
              </a:ext>
            </a:extLst>
          </p:cNvPr>
          <p:cNvSpPr/>
          <p:nvPr/>
        </p:nvSpPr>
        <p:spPr>
          <a:xfrm>
            <a:off x="0" y="0"/>
            <a:ext cx="12192001" cy="836907"/>
          </a:xfrm>
          <a:custGeom>
            <a:avLst/>
            <a:gdLst/>
            <a:ahLst/>
            <a:cxnLst/>
            <a:rect l="l" t="t" r="r" b="b"/>
            <a:pathLst>
              <a:path w="18251424" h="10287000">
                <a:moveTo>
                  <a:pt x="0" y="0"/>
                </a:moveTo>
                <a:lnTo>
                  <a:pt x="18251424" y="0"/>
                </a:lnTo>
                <a:lnTo>
                  <a:pt x="1825142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12" name="Рисунок 11" descr="Изображение выглядит как эмблема, символ, нашивка, Торговая марка&#10;&#10;Автоматически созданное описание">
            <a:extLst>
              <a:ext uri="{FF2B5EF4-FFF2-40B4-BE49-F238E27FC236}">
                <a16:creationId xmlns:a16="http://schemas.microsoft.com/office/drawing/2014/main" id="{5DE5105F-6494-4291-A2B2-5FE8DA1E3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1490" y="4813"/>
            <a:ext cx="659997" cy="823257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E838DB8-366D-7771-677B-40C0EEA9F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68E7E-2B28-434B-8A29-87C758123ED7}" type="slidenum">
              <a:rPr lang="ru-RU" smtClean="0"/>
              <a:t>10</a:t>
            </a:fld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BD2545-78F0-E6A6-E553-294A298233FE}"/>
              </a:ext>
            </a:extLst>
          </p:cNvPr>
          <p:cNvSpPr txBox="1"/>
          <p:nvPr/>
        </p:nvSpPr>
        <p:spPr>
          <a:xfrm>
            <a:off x="290103" y="186382"/>
            <a:ext cx="9583830" cy="4026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Narrow"/>
                <a:cs typeface="Arial"/>
              </a:rPr>
              <a:t>AL FARABI KAZAKH NATIONAL UNIVERSITY ON COURSERA</a:t>
            </a:r>
            <a:endParaRPr lang="ru-RU" sz="2000" b="1" dirty="0">
              <a:solidFill>
                <a:schemeClr val="bg1"/>
              </a:solidFill>
              <a:latin typeface="Arial Narrow"/>
              <a:cs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B05860-D24E-0222-619E-16D1C0BD15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2834004"/>
            <a:ext cx="6086474" cy="352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F280E2-96FE-0327-08C8-401F9311B3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21" y="2834005"/>
            <a:ext cx="5657849" cy="352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Изображение выглядит как текст, Шрифт, снимок экрана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2F204AC8-CA0E-FFB0-C24E-0B4146056E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4720" y="1074366"/>
            <a:ext cx="5657850" cy="16376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195DDF-11BC-96A6-48C6-9D60B21509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69"/>
          <a:stretch/>
        </p:blipFill>
        <p:spPr>
          <a:xfrm>
            <a:off x="114301" y="1074366"/>
            <a:ext cx="6086474" cy="1637665"/>
          </a:xfrm>
          <a:prstGeom prst="rect">
            <a:avLst/>
          </a:prstGeom>
        </p:spPr>
      </p:pic>
      <p:cxnSp>
        <p:nvCxnSpPr>
          <p:cNvPr id="14" name="Google Shape;153;p29">
            <a:extLst>
              <a:ext uri="{FF2B5EF4-FFF2-40B4-BE49-F238E27FC236}">
                <a16:creationId xmlns:a16="http://schemas.microsoft.com/office/drawing/2014/main" id="{7B765814-11A1-DE24-C008-0B9162436E92}"/>
              </a:ext>
            </a:extLst>
          </p:cNvPr>
          <p:cNvCxnSpPr>
            <a:cxnSpLocks/>
          </p:cNvCxnSpPr>
          <p:nvPr/>
        </p:nvCxnSpPr>
        <p:spPr>
          <a:xfrm flipV="1">
            <a:off x="347182" y="637869"/>
            <a:ext cx="6985953" cy="21576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991206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429404" y="1660431"/>
            <a:ext cx="1515983" cy="1595263"/>
            <a:chOff x="0" y="0"/>
            <a:chExt cx="4439793" cy="575611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11434" r="11434"/>
            <a:stretch>
              <a:fillRect/>
            </a:stretch>
          </p:blipFill>
          <p:spPr>
            <a:xfrm>
              <a:off x="0" y="0"/>
              <a:ext cx="4439793" cy="5756111"/>
            </a:xfrm>
            <a:prstGeom prst="rect">
              <a:avLst/>
            </a:prstGeom>
          </p:spPr>
        </p:pic>
      </p:grpSp>
      <p:sp>
        <p:nvSpPr>
          <p:cNvPr id="7" name="AutoShape 7"/>
          <p:cNvSpPr/>
          <p:nvPr/>
        </p:nvSpPr>
        <p:spPr>
          <a:xfrm>
            <a:off x="5127172" y="1422532"/>
            <a:ext cx="2210450" cy="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KZ" sz="1200"/>
          </a:p>
        </p:txBody>
      </p:sp>
      <p:sp>
        <p:nvSpPr>
          <p:cNvPr id="8" name="AutoShape 8"/>
          <p:cNvSpPr/>
          <p:nvPr/>
        </p:nvSpPr>
        <p:spPr>
          <a:xfrm>
            <a:off x="5127172" y="2057400"/>
            <a:ext cx="2210450" cy="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KZ" sz="1200"/>
          </a:p>
        </p:txBody>
      </p:sp>
      <p:sp>
        <p:nvSpPr>
          <p:cNvPr id="10" name="TextBox 10"/>
          <p:cNvSpPr txBox="1"/>
          <p:nvPr/>
        </p:nvSpPr>
        <p:spPr>
          <a:xfrm>
            <a:off x="1778960" y="1252268"/>
            <a:ext cx="10229595" cy="399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84"/>
              </a:lnSpc>
            </a:pPr>
            <a:r>
              <a:rPr lang="en-US" b="1" spc="19" dirty="0">
                <a:solidFill>
                  <a:srgbClr val="2B2C30"/>
                </a:solidFill>
                <a:latin typeface="Bebas Neue Cyrillic"/>
              </a:rPr>
              <a:t>ИНСТИТУТ ПОВЫШЕНИЯ КВАЛИФИКАЦИИ И ДОПОЛНИТЕЛЬНОГО ОБРАЗОВАНИЯ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078966" y="1864502"/>
            <a:ext cx="9477554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ru-RU" sz="1200" b="1" dirty="0">
                <a:latin typeface="Times New Roman"/>
                <a:cs typeface="Times New Roman"/>
              </a:rPr>
              <a:t> 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Институт осуществляет повышение квалификации преподавателей и менеджеров вузов РК по более чем 300 различных специализаций; организует и проводит курсы повышения квалификации по самым актуальным темам для учителей школ и колледжей, а также проводит обучение в рамках профессиональной переподготовки и дополнительного образования.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 2023 года по 2024 года повысили квалификацию: </a:t>
            </a:r>
          </a:p>
          <a:p>
            <a:pPr marL="171450" indent="-171450" algn="just">
              <a:buFont typeface="Arial"/>
              <a:buChar char="•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171 преподаватель из 18 Вузов;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/>
              <a:buChar char="•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188 учителей с 25 школ ;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/>
              <a:buChar char="•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проведены 13 курсов дополнительного образования для 141 слушателей разных областей деятельности.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Изображение выглядит как текст, компакт-диск, человек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4C544E14-F149-4536-2C92-651DF0615B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853" y="3552972"/>
            <a:ext cx="2793736" cy="279373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екст, снимок экрана, дерев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01D0E377-B0E5-E431-BCF6-E390A2A53C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20" y="3473603"/>
            <a:ext cx="2947168" cy="2947168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4CF44BF5-7127-F45C-9D57-D108E488C26C}"/>
              </a:ext>
            </a:extLst>
          </p:cNvPr>
          <p:cNvSpPr/>
          <p:nvPr/>
        </p:nvSpPr>
        <p:spPr>
          <a:xfrm>
            <a:off x="0" y="0"/>
            <a:ext cx="12192001" cy="836907"/>
          </a:xfrm>
          <a:custGeom>
            <a:avLst/>
            <a:gdLst/>
            <a:ahLst/>
            <a:cxnLst/>
            <a:rect l="l" t="t" r="r" b="b"/>
            <a:pathLst>
              <a:path w="18251424" h="10287000">
                <a:moveTo>
                  <a:pt x="0" y="0"/>
                </a:moveTo>
                <a:lnTo>
                  <a:pt x="18251424" y="0"/>
                </a:lnTo>
                <a:lnTo>
                  <a:pt x="1825142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9" name="Рисунок 8" descr="Изображение выглядит как эмблема, символ, нашивка, Торговая марка&#10;&#10;Автоматически созданное описание">
            <a:extLst>
              <a:ext uri="{FF2B5EF4-FFF2-40B4-BE49-F238E27FC236}">
                <a16:creationId xmlns:a16="http://schemas.microsoft.com/office/drawing/2014/main" id="{12200CE3-7C95-FFA1-CBAD-EE88ADAAA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1490" y="4813"/>
            <a:ext cx="659997" cy="823257"/>
          </a:xfrm>
          <a:prstGeom prst="rect">
            <a:avLst/>
          </a:prstGeom>
        </p:spPr>
      </p:pic>
      <p:cxnSp>
        <p:nvCxnSpPr>
          <p:cNvPr id="15" name="Google Shape;153;p29">
            <a:extLst>
              <a:ext uri="{FF2B5EF4-FFF2-40B4-BE49-F238E27FC236}">
                <a16:creationId xmlns:a16="http://schemas.microsoft.com/office/drawing/2014/main" id="{0BE19CD6-AAB3-0040-1EFD-D8F5C6D0509D}"/>
              </a:ext>
            </a:extLst>
          </p:cNvPr>
          <p:cNvCxnSpPr>
            <a:cxnSpLocks/>
          </p:cNvCxnSpPr>
          <p:nvPr/>
        </p:nvCxnSpPr>
        <p:spPr>
          <a:xfrm flipV="1">
            <a:off x="347182" y="637869"/>
            <a:ext cx="6985953" cy="21576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ED978B1-7FAD-2FDD-1E55-36C7931FE4CA}"/>
              </a:ext>
            </a:extLst>
          </p:cNvPr>
          <p:cNvSpPr txBox="1"/>
          <p:nvPr/>
        </p:nvSpPr>
        <p:spPr>
          <a:xfrm>
            <a:off x="287547" y="223768"/>
            <a:ext cx="121920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/>
                <a:cs typeface="Arial"/>
              </a:rPr>
              <a:t>Обучение в течении всей жизни ( «Серебряные университеты» 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AF6BE-42E9-A44B-A2B4-29E4C45B1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8DA173-7EDC-1AB4-5F5A-4B2F9563921C}"/>
              </a:ext>
            </a:extLst>
          </p:cNvPr>
          <p:cNvSpPr txBox="1"/>
          <p:nvPr/>
        </p:nvSpPr>
        <p:spPr>
          <a:xfrm>
            <a:off x="271631" y="257747"/>
            <a:ext cx="6094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История конференции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DFE51CB7-FC96-0575-FE4A-4412849BC58B}"/>
              </a:ext>
            </a:extLst>
          </p:cNvPr>
          <p:cNvSpPr/>
          <p:nvPr/>
        </p:nvSpPr>
        <p:spPr>
          <a:xfrm>
            <a:off x="0" y="0"/>
            <a:ext cx="12192001" cy="836907"/>
          </a:xfrm>
          <a:custGeom>
            <a:avLst/>
            <a:gdLst/>
            <a:ahLst/>
            <a:cxnLst/>
            <a:rect l="l" t="t" r="r" b="b"/>
            <a:pathLst>
              <a:path w="18251424" h="10287000">
                <a:moveTo>
                  <a:pt x="0" y="0"/>
                </a:moveTo>
                <a:lnTo>
                  <a:pt x="18251424" y="0"/>
                </a:lnTo>
                <a:lnTo>
                  <a:pt x="1825142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FA09462-738D-E1BA-EA5C-36D72FEF959F}"/>
              </a:ext>
            </a:extLst>
          </p:cNvPr>
          <p:cNvSpPr txBox="1">
            <a:spLocks/>
          </p:cNvSpPr>
          <p:nvPr/>
        </p:nvSpPr>
        <p:spPr>
          <a:xfrm>
            <a:off x="293387" y="253856"/>
            <a:ext cx="10226739" cy="411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Академическая политика КазНУ имени аль-Фараби</a:t>
            </a:r>
            <a:endParaRPr lang="x-none" sz="24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7" name="Google Shape;153;p29">
            <a:extLst>
              <a:ext uri="{FF2B5EF4-FFF2-40B4-BE49-F238E27FC236}">
                <a16:creationId xmlns:a16="http://schemas.microsoft.com/office/drawing/2014/main" id="{291FF946-D732-AB5F-FFE9-FC5350FBCE1D}"/>
              </a:ext>
            </a:extLst>
          </p:cNvPr>
          <p:cNvCxnSpPr>
            <a:cxnSpLocks/>
          </p:cNvCxnSpPr>
          <p:nvPr/>
        </p:nvCxnSpPr>
        <p:spPr>
          <a:xfrm flipV="1">
            <a:off x="347182" y="637869"/>
            <a:ext cx="6985953" cy="21576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8" name="Рисунок 7" descr="Изображение выглядит как эмблема, символ, нашивка, Торговая марка&#10;&#10;Автоматически созданное описание">
            <a:extLst>
              <a:ext uri="{FF2B5EF4-FFF2-40B4-BE49-F238E27FC236}">
                <a16:creationId xmlns:a16="http://schemas.microsoft.com/office/drawing/2014/main" id="{9E69B184-14F2-DAE2-E220-DD9B60460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1490" y="4813"/>
            <a:ext cx="659997" cy="823257"/>
          </a:xfrm>
          <a:prstGeom prst="rect">
            <a:avLst/>
          </a:prstGeom>
        </p:spPr>
      </p:pic>
      <p:pic>
        <p:nvPicPr>
          <p:cNvPr id="1026" name="Picture 2" descr="Academic Policies - Policy and Procedures - Union City Public Schools">
            <a:extLst>
              <a:ext uri="{FF2B5EF4-FFF2-40B4-BE49-F238E27FC236}">
                <a16:creationId xmlns:a16="http://schemas.microsoft.com/office/drawing/2014/main" id="{EBE3D01A-5E23-DC1E-8C95-CA58511E4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707" y="4445510"/>
            <a:ext cx="3633446" cy="214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986787-723A-300B-9A1B-0EEFA9D12C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044"/>
          <a:stretch/>
        </p:blipFill>
        <p:spPr>
          <a:xfrm>
            <a:off x="5163636" y="1273239"/>
            <a:ext cx="6662233" cy="27449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825FBDB-6A38-5FED-D791-C939BC7F437D}"/>
              </a:ext>
            </a:extLst>
          </p:cNvPr>
          <p:cNvSpPr txBox="1"/>
          <p:nvPr/>
        </p:nvSpPr>
        <p:spPr>
          <a:xfrm>
            <a:off x="347182" y="1981200"/>
            <a:ext cx="5911378" cy="42611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indent="448945" algn="ctr">
              <a:lnSpc>
                <a:spcPct val="107000"/>
              </a:lnSpc>
            </a:pPr>
            <a:r>
              <a:rPr lang="ru-RU" sz="1800" b="1" dirty="0">
                <a:solidFill>
                  <a:srgbClr val="333333"/>
                </a:solidFill>
                <a:effectLst/>
                <a:latin typeface="Arial Nova"/>
                <a:ea typeface="Calibri"/>
              </a:rPr>
              <a:t>Основные </a:t>
            </a:r>
            <a:r>
              <a:rPr lang="ru-RU" sz="1800" b="1" dirty="0">
                <a:solidFill>
                  <a:srgbClr val="000000"/>
                </a:solidFill>
                <a:effectLst/>
                <a:latin typeface="Arial Nova"/>
                <a:ea typeface="Calibri"/>
              </a:rPr>
              <a:t>тренды развития </a:t>
            </a:r>
            <a:endParaRPr lang="ru-RU" sz="1800" b="1" dirty="0">
              <a:solidFill>
                <a:srgbClr val="000000"/>
              </a:solidFill>
              <a:effectLst/>
              <a:latin typeface="Arial Nova" panose="020B0504020202020204" pitchFamily="34" charset="0"/>
              <a:ea typeface="Calibri" panose="020F0502020204030204" pitchFamily="34" charset="0"/>
            </a:endParaRPr>
          </a:p>
          <a:p>
            <a:pPr indent="448945" algn="ctr">
              <a:lnSpc>
                <a:spcPct val="107000"/>
              </a:lnSpc>
            </a:pPr>
            <a:r>
              <a:rPr lang="ru-RU" sz="1800" b="1" dirty="0">
                <a:solidFill>
                  <a:srgbClr val="000000"/>
                </a:solidFill>
                <a:effectLst/>
                <a:latin typeface="Arial Nova"/>
                <a:ea typeface="Calibri"/>
              </a:rPr>
              <a:t>высшего образования</a:t>
            </a:r>
            <a:r>
              <a:rPr lang="ru-RU" b="1" dirty="0">
                <a:solidFill>
                  <a:srgbClr val="000000"/>
                </a:solidFill>
                <a:latin typeface="Arial Nova"/>
                <a:ea typeface="Calibri"/>
              </a:rPr>
              <a:t> </a:t>
            </a:r>
            <a:endParaRPr lang="ru-RU" sz="1800" b="1" dirty="0">
              <a:solidFill>
                <a:srgbClr val="000000"/>
              </a:solidFill>
              <a:effectLst/>
              <a:latin typeface="Arial Nova" panose="020B0504020202020204" pitchFamily="34" charset="0"/>
              <a:ea typeface="Calibri" panose="020F0502020204030204" pitchFamily="34" charset="0"/>
            </a:endParaRPr>
          </a:p>
          <a:p>
            <a:pPr marL="457200" indent="450215" algn="just">
              <a:lnSpc>
                <a:spcPct val="107000"/>
              </a:lnSpc>
            </a:pPr>
            <a:endParaRPr lang="ru-RU" kern="100" dirty="0">
              <a:solidFill>
                <a:srgbClr val="000000"/>
              </a:solidFill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800" kern="1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внедрение инновационных технологий обучения</a:t>
            </a: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800" kern="1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 цифровизация и «умные технологии»); </a:t>
            </a:r>
            <a:endParaRPr lang="ru-RU" sz="1400" kern="100" dirty="0">
              <a:effectLst/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800" kern="1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углубление интеграции образования, </a:t>
            </a:r>
          </a:p>
          <a:p>
            <a:pPr algn="just">
              <a:lnSpc>
                <a:spcPct val="107000"/>
              </a:lnSpc>
              <a:tabLst>
                <a:tab pos="268288" algn="l"/>
              </a:tabLst>
            </a:pPr>
            <a:r>
              <a:rPr lang="ru-RU" kern="100" dirty="0">
                <a:solidFill>
                  <a:srgbClr val="000000"/>
                </a:solidFill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800" kern="1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науки и бизнеса; </a:t>
            </a:r>
            <a:endParaRPr lang="ru-RU" sz="1400" kern="100" dirty="0">
              <a:effectLst/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800" kern="1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автономии университетов и изменение системы архитектуры управления и расширения академической свободы;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kern="100" dirty="0">
                <a:solidFill>
                  <a:srgbClr val="000000"/>
                </a:solidFill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800" kern="1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редоставление</a:t>
            </a:r>
            <a:r>
              <a:rPr lang="ru-RU" kern="100" dirty="0">
                <a:solidFill>
                  <a:srgbClr val="000000"/>
                </a:solidFill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kern="1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дополнительных образовательных услуг</a:t>
            </a:r>
            <a:r>
              <a:rPr lang="ru-RU" kern="100" dirty="0">
                <a:solidFill>
                  <a:srgbClr val="000000"/>
                </a:solidFill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kern="100" dirty="0">
                <a:solidFill>
                  <a:srgbClr val="000000"/>
                </a:solidFill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life-long learning (</a:t>
            </a:r>
            <a:r>
              <a:rPr lang="ru-RU" kern="100" dirty="0">
                <a:solidFill>
                  <a:srgbClr val="000000"/>
                </a:solidFill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«серебряные университеты»).</a:t>
            </a:r>
            <a:endParaRPr lang="ru-RU" sz="1800" kern="100" dirty="0">
              <a:solidFill>
                <a:srgbClr val="000000"/>
              </a:solidFill>
              <a:effectLst/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ru-RU" sz="1400" kern="100" dirty="0">
              <a:effectLst/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193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153;p29">
            <a:extLst>
              <a:ext uri="{FF2B5EF4-FFF2-40B4-BE49-F238E27FC236}">
                <a16:creationId xmlns:a16="http://schemas.microsoft.com/office/drawing/2014/main" id="{F114F615-67E3-BF5B-73BB-68BF7490A673}"/>
              </a:ext>
            </a:extLst>
          </p:cNvPr>
          <p:cNvCxnSpPr>
            <a:cxnSpLocks/>
          </p:cNvCxnSpPr>
          <p:nvPr/>
        </p:nvCxnSpPr>
        <p:spPr>
          <a:xfrm flipV="1">
            <a:off x="347182" y="637869"/>
            <a:ext cx="6985953" cy="21576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Freeform 2">
            <a:extLst>
              <a:ext uri="{FF2B5EF4-FFF2-40B4-BE49-F238E27FC236}">
                <a16:creationId xmlns:a16="http://schemas.microsoft.com/office/drawing/2014/main" id="{4E99AFE4-C1BD-20AD-DE83-AC4E73669DF2}"/>
              </a:ext>
            </a:extLst>
          </p:cNvPr>
          <p:cNvSpPr/>
          <p:nvPr/>
        </p:nvSpPr>
        <p:spPr>
          <a:xfrm>
            <a:off x="0" y="0"/>
            <a:ext cx="12192001" cy="836907"/>
          </a:xfrm>
          <a:custGeom>
            <a:avLst/>
            <a:gdLst/>
            <a:ahLst/>
            <a:cxnLst/>
            <a:rect l="l" t="t" r="r" b="b"/>
            <a:pathLst>
              <a:path w="18251424" h="10287000">
                <a:moveTo>
                  <a:pt x="0" y="0"/>
                </a:moveTo>
                <a:lnTo>
                  <a:pt x="18251424" y="0"/>
                </a:lnTo>
                <a:lnTo>
                  <a:pt x="1825142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 descr="Изображение выглядит как эмблема, символ, нашивка, Торговая марка&#10;&#10;Автоматически созданное описание">
            <a:extLst>
              <a:ext uri="{FF2B5EF4-FFF2-40B4-BE49-F238E27FC236}">
                <a16:creationId xmlns:a16="http://schemas.microsoft.com/office/drawing/2014/main" id="{9BA28D38-5015-5287-8201-A2983BF85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1490" y="4813"/>
            <a:ext cx="659997" cy="8232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AAEEB9-F591-6A30-867E-8D516BAFF39E}"/>
              </a:ext>
            </a:extLst>
          </p:cNvPr>
          <p:cNvSpPr txBox="1"/>
          <p:nvPr/>
        </p:nvSpPr>
        <p:spPr>
          <a:xfrm>
            <a:off x="287547" y="223768"/>
            <a:ext cx="121920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/>
                <a:cs typeface="Arial"/>
              </a:rPr>
              <a:t>  Вызовы перед исследовательским университетом</a:t>
            </a:r>
          </a:p>
        </p:txBody>
      </p:sp>
      <p:cxnSp>
        <p:nvCxnSpPr>
          <p:cNvPr id="12" name="Google Shape;153;p29">
            <a:extLst>
              <a:ext uri="{FF2B5EF4-FFF2-40B4-BE49-F238E27FC236}">
                <a16:creationId xmlns:a16="http://schemas.microsoft.com/office/drawing/2014/main" id="{B996BB30-8C15-B956-9E33-947679723C60}"/>
              </a:ext>
            </a:extLst>
          </p:cNvPr>
          <p:cNvCxnSpPr>
            <a:cxnSpLocks/>
          </p:cNvCxnSpPr>
          <p:nvPr/>
        </p:nvCxnSpPr>
        <p:spPr>
          <a:xfrm flipV="1">
            <a:off x="499582" y="646495"/>
            <a:ext cx="6985953" cy="21576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BAB7285-857D-B8F9-D504-5E4E9BCD6B94}"/>
              </a:ext>
            </a:extLst>
          </p:cNvPr>
          <p:cNvSpPr txBox="1"/>
          <p:nvPr/>
        </p:nvSpPr>
        <p:spPr>
          <a:xfrm>
            <a:off x="494406" y="1035464"/>
            <a:ext cx="11217272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buFont typeface="Arial"/>
              <a:buChar char="•"/>
            </a:pPr>
            <a:r>
              <a:rPr lang="ru-RU" sz="2000" b="1" dirty="0">
                <a:latin typeface="Arial Nova"/>
                <a:ea typeface="+mn-lt"/>
                <a:cs typeface="+mn-lt"/>
              </a:rPr>
              <a:t> </a:t>
            </a:r>
            <a:r>
              <a:rPr lang="ru-RU" sz="20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Устойчивое развитие и экологические вызовы</a:t>
            </a:r>
            <a:r>
              <a:rPr lang="ru-RU" sz="2000" dirty="0">
                <a:solidFill>
                  <a:srgbClr val="0D0D0D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: Исследование и разработка инновационных технологий и стратегий для борьбы с изменением климата, сохранения биоразнообразия и устойчивого использования природных ресурсов в соответствии с  ЦУР ООН.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/>
              <a:buChar char="•"/>
            </a:pPr>
            <a:r>
              <a:rPr lang="ru-RU" sz="20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Цифровизация образования</a:t>
            </a:r>
            <a:r>
              <a:rPr lang="ru-RU" sz="2000" dirty="0">
                <a:solidFill>
                  <a:srgbClr val="0D0D0D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: Развитие и внедрение цифровых платформ и инструментов для улучшения доступности образования, адаптации обучения к различным стилям обучения и расширения географической доступности, включая MOOC.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/>
              <a:buChar char="•"/>
            </a:pPr>
            <a:r>
              <a:rPr lang="ru-RU" sz="20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Инновационные исследования и технологии</a:t>
            </a:r>
            <a:r>
              <a:rPr lang="ru-RU" sz="2000" dirty="0">
                <a:solidFill>
                  <a:srgbClr val="0D0D0D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: Проведение междисциплинарных исследований с использованием передовых технологий, таких как искусственный интеллект, машинное обучение, квантовая информатика и биотехнологии, с целью решения глобальных вызовов и обеспечения научного прогресса.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/>
              <a:buChar char="•"/>
            </a:pPr>
            <a:r>
              <a:rPr lang="ru-RU" sz="20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Подготовка научных кадров и качество образования</a:t>
            </a:r>
            <a:r>
              <a:rPr lang="ru-RU" sz="2000" dirty="0">
                <a:solidFill>
                  <a:srgbClr val="0D0D0D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: Совершенствование методов обучения и оценки, разработка программ подготовки и повышения квалификации преподавателей и исследователей, а также стимулирование научной карьеры студентов и молодых ученых.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Инклюзивное образование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: Создание и реализация программ и инициатив, направленных на обеспечение равного доступа к образованию.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just">
              <a:buFont typeface="Arial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072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BAFF62C6-CEAD-A423-C7F5-9ECDFC57559A}"/>
              </a:ext>
            </a:extLst>
          </p:cNvPr>
          <p:cNvSpPr/>
          <p:nvPr/>
        </p:nvSpPr>
        <p:spPr>
          <a:xfrm>
            <a:off x="0" y="0"/>
            <a:ext cx="12546363" cy="7071472"/>
          </a:xfrm>
          <a:custGeom>
            <a:avLst/>
            <a:gdLst/>
            <a:ahLst/>
            <a:cxnLst/>
            <a:rect l="l" t="t" r="r" b="b"/>
            <a:pathLst>
              <a:path w="18251424" h="10287000">
                <a:moveTo>
                  <a:pt x="0" y="0"/>
                </a:moveTo>
                <a:lnTo>
                  <a:pt x="18251424" y="0"/>
                </a:lnTo>
                <a:lnTo>
                  <a:pt x="1825142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20617A03-B462-5DCE-C7C7-5E6B85F3524A}"/>
              </a:ext>
            </a:extLst>
          </p:cNvPr>
          <p:cNvSpPr/>
          <p:nvPr/>
        </p:nvSpPr>
        <p:spPr>
          <a:xfrm>
            <a:off x="641494" y="212264"/>
            <a:ext cx="4104777" cy="1298980"/>
          </a:xfrm>
          <a:custGeom>
            <a:avLst/>
            <a:gdLst/>
            <a:ahLst/>
            <a:cxnLst/>
            <a:rect l="l" t="t" r="r" b="b"/>
            <a:pathLst>
              <a:path w="5971294" h="1889650">
                <a:moveTo>
                  <a:pt x="0" y="0"/>
                </a:moveTo>
                <a:lnTo>
                  <a:pt x="5971294" y="0"/>
                </a:lnTo>
                <a:lnTo>
                  <a:pt x="5971294" y="1889650"/>
                </a:lnTo>
                <a:lnTo>
                  <a:pt x="0" y="18896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0E39EE-7028-9A28-30FB-AB4B2494043F}"/>
              </a:ext>
            </a:extLst>
          </p:cNvPr>
          <p:cNvSpPr txBox="1"/>
          <p:nvPr/>
        </p:nvSpPr>
        <p:spPr>
          <a:xfrm>
            <a:off x="3981061" y="3079102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 dirty="0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D318A735-1624-E85A-0F72-528DB03018AB}"/>
              </a:ext>
            </a:extLst>
          </p:cNvPr>
          <p:cNvSpPr txBox="1"/>
          <p:nvPr/>
        </p:nvSpPr>
        <p:spPr>
          <a:xfrm>
            <a:off x="2983578" y="3189831"/>
            <a:ext cx="622848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b="1" dirty="0">
                <a:solidFill>
                  <a:srgbClr val="F2F0F4"/>
                </a:solidFill>
                <a:latin typeface="Arial Nova"/>
              </a:rPr>
              <a:t>БЛАГОДАРЮ </a:t>
            </a:r>
            <a:r>
              <a:rPr lang="ru-RU" sz="3200" b="1">
                <a:solidFill>
                  <a:srgbClr val="F2F0F4"/>
                </a:solidFill>
                <a:latin typeface="Arial Nova"/>
              </a:rPr>
              <a:t>ЗА ВНИМАНИЕ</a:t>
            </a:r>
            <a:r>
              <a:rPr lang="ru-RU" sz="3200" b="1" dirty="0">
                <a:solidFill>
                  <a:srgbClr val="F2F0F4"/>
                </a:solidFill>
                <a:latin typeface="Arial Nova"/>
              </a:rPr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3822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2FF6EFF-81A1-47DC-AE39-13DEB6BC9103}"/>
              </a:ext>
            </a:extLst>
          </p:cNvPr>
          <p:cNvSpPr txBox="1">
            <a:spLocks/>
          </p:cNvSpPr>
          <p:nvPr/>
        </p:nvSpPr>
        <p:spPr>
          <a:xfrm>
            <a:off x="384479" y="418632"/>
            <a:ext cx="10503842" cy="703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ВЫСШЕЕ И ПОСЛЕВУЗОВСКОЕ ОБРАЗОВАНИЕ – 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ЦЕНТР КОЛЛЕКТИВНОГО ТРАНСФЕРА ТЕХНОЛОГИЙ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	</a:t>
            </a: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F07FAEB-8F6E-4737-A833-95B686A97BF7}"/>
              </a:ext>
            </a:extLst>
          </p:cNvPr>
          <p:cNvSpPr/>
          <p:nvPr/>
        </p:nvSpPr>
        <p:spPr>
          <a:xfrm>
            <a:off x="398433" y="2405722"/>
            <a:ext cx="3671258" cy="3892441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D372E78-3C16-4861-9524-EB0643B2BD45}"/>
              </a:ext>
            </a:extLst>
          </p:cNvPr>
          <p:cNvGrpSpPr/>
          <p:nvPr/>
        </p:nvGrpSpPr>
        <p:grpSpPr>
          <a:xfrm>
            <a:off x="3860632" y="3137762"/>
            <a:ext cx="8259617" cy="2262510"/>
            <a:chOff x="4522764" y="2970030"/>
            <a:chExt cx="6647134" cy="1775978"/>
          </a:xfrm>
        </p:grpSpPr>
        <p:sp>
          <p:nvSpPr>
            <p:cNvPr id="16" name="Google Shape;132;p16">
              <a:extLst>
                <a:ext uri="{FF2B5EF4-FFF2-40B4-BE49-F238E27FC236}">
                  <a16:creationId xmlns:a16="http://schemas.microsoft.com/office/drawing/2014/main" id="{58110C2E-AAAC-46FD-952C-0F1126628A01}"/>
                </a:ext>
              </a:extLst>
            </p:cNvPr>
            <p:cNvSpPr/>
            <p:nvPr/>
          </p:nvSpPr>
          <p:spPr>
            <a:xfrm>
              <a:off x="5058939" y="3092014"/>
              <a:ext cx="1415905" cy="1425584"/>
            </a:xfrm>
            <a:custGeom>
              <a:avLst/>
              <a:gdLst/>
              <a:ahLst/>
              <a:cxnLst/>
              <a:rect l="l" t="t" r="r" b="b"/>
              <a:pathLst>
                <a:path w="10921" h="10921" extrusionOk="0">
                  <a:moveTo>
                    <a:pt x="5458" y="1"/>
                  </a:moveTo>
                  <a:cubicBezTo>
                    <a:pt x="2446" y="1"/>
                    <a:pt x="1" y="2446"/>
                    <a:pt x="1" y="5464"/>
                  </a:cubicBezTo>
                  <a:cubicBezTo>
                    <a:pt x="1" y="8475"/>
                    <a:pt x="2446" y="10921"/>
                    <a:pt x="5458" y="10921"/>
                  </a:cubicBezTo>
                  <a:cubicBezTo>
                    <a:pt x="8475" y="10921"/>
                    <a:pt x="10921" y="8475"/>
                    <a:pt x="10921" y="5464"/>
                  </a:cubicBezTo>
                  <a:cubicBezTo>
                    <a:pt x="10921" y="2446"/>
                    <a:pt x="8475" y="1"/>
                    <a:pt x="5458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203864">
                    <a:shade val="30000"/>
                    <a:satMod val="115000"/>
                  </a:srgbClr>
                </a:gs>
                <a:gs pos="50000">
                  <a:srgbClr val="203864">
                    <a:shade val="67500"/>
                    <a:satMod val="115000"/>
                  </a:srgbClr>
                </a:gs>
                <a:gs pos="100000">
                  <a:srgbClr val="203864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20386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133;p16">
              <a:extLst>
                <a:ext uri="{FF2B5EF4-FFF2-40B4-BE49-F238E27FC236}">
                  <a16:creationId xmlns:a16="http://schemas.microsoft.com/office/drawing/2014/main" id="{DFB0A4AD-BB88-4FF8-A543-8AAAB6AF84EF}"/>
                </a:ext>
              </a:extLst>
            </p:cNvPr>
            <p:cNvSpPr/>
            <p:nvPr/>
          </p:nvSpPr>
          <p:spPr>
            <a:xfrm>
              <a:off x="5044348" y="3058619"/>
              <a:ext cx="1458979" cy="1458979"/>
            </a:xfrm>
            <a:custGeom>
              <a:avLst/>
              <a:gdLst/>
              <a:ahLst/>
              <a:cxnLst/>
              <a:rect l="l" t="t" r="r" b="b"/>
              <a:pathLst>
                <a:path w="11446" h="11446" extrusionOk="0">
                  <a:moveTo>
                    <a:pt x="5720" y="526"/>
                  </a:moveTo>
                  <a:cubicBezTo>
                    <a:pt x="8591" y="526"/>
                    <a:pt x="10920" y="2854"/>
                    <a:pt x="10920" y="5726"/>
                  </a:cubicBezTo>
                  <a:cubicBezTo>
                    <a:pt x="10920" y="8591"/>
                    <a:pt x="8591" y="10926"/>
                    <a:pt x="5720" y="10926"/>
                  </a:cubicBezTo>
                  <a:cubicBezTo>
                    <a:pt x="2854" y="10926"/>
                    <a:pt x="520" y="8591"/>
                    <a:pt x="520" y="5726"/>
                  </a:cubicBezTo>
                  <a:cubicBezTo>
                    <a:pt x="520" y="2854"/>
                    <a:pt x="2854" y="526"/>
                    <a:pt x="5720" y="526"/>
                  </a:cubicBezTo>
                  <a:close/>
                  <a:moveTo>
                    <a:pt x="5720" y="0"/>
                  </a:moveTo>
                  <a:cubicBezTo>
                    <a:pt x="2568" y="0"/>
                    <a:pt x="0" y="2568"/>
                    <a:pt x="0" y="5726"/>
                  </a:cubicBezTo>
                  <a:cubicBezTo>
                    <a:pt x="0" y="8877"/>
                    <a:pt x="2568" y="11445"/>
                    <a:pt x="5720" y="11445"/>
                  </a:cubicBezTo>
                  <a:cubicBezTo>
                    <a:pt x="8877" y="11445"/>
                    <a:pt x="11445" y="8877"/>
                    <a:pt x="11445" y="5726"/>
                  </a:cubicBezTo>
                  <a:cubicBezTo>
                    <a:pt x="11445" y="2568"/>
                    <a:pt x="8877" y="0"/>
                    <a:pt x="572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20386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Google Shape;134;p16">
              <a:extLst>
                <a:ext uri="{FF2B5EF4-FFF2-40B4-BE49-F238E27FC236}">
                  <a16:creationId xmlns:a16="http://schemas.microsoft.com/office/drawing/2014/main" id="{62F817F0-B2D9-48CD-9674-6AA5AB750D7F}"/>
                </a:ext>
              </a:extLst>
            </p:cNvPr>
            <p:cNvSpPr/>
            <p:nvPr/>
          </p:nvSpPr>
          <p:spPr>
            <a:xfrm>
              <a:off x="4563042" y="2970030"/>
              <a:ext cx="2437920" cy="823687"/>
            </a:xfrm>
            <a:custGeom>
              <a:avLst/>
              <a:gdLst/>
              <a:ahLst/>
              <a:cxnLst/>
              <a:rect l="l" t="t" r="r" b="b"/>
              <a:pathLst>
                <a:path w="19126" h="6462" extrusionOk="0">
                  <a:moveTo>
                    <a:pt x="9496" y="1"/>
                  </a:moveTo>
                  <a:cubicBezTo>
                    <a:pt x="5971" y="1"/>
                    <a:pt x="3105" y="2855"/>
                    <a:pt x="3082" y="6374"/>
                  </a:cubicBezTo>
                  <a:lnTo>
                    <a:pt x="0" y="6374"/>
                  </a:lnTo>
                  <a:lnTo>
                    <a:pt x="0" y="6462"/>
                  </a:lnTo>
                  <a:lnTo>
                    <a:pt x="3163" y="6462"/>
                  </a:lnTo>
                  <a:lnTo>
                    <a:pt x="3163" y="6421"/>
                  </a:lnTo>
                  <a:cubicBezTo>
                    <a:pt x="3163" y="2925"/>
                    <a:pt x="6006" y="88"/>
                    <a:pt x="9496" y="88"/>
                  </a:cubicBezTo>
                  <a:cubicBezTo>
                    <a:pt x="12992" y="88"/>
                    <a:pt x="15828" y="2931"/>
                    <a:pt x="15828" y="6421"/>
                  </a:cubicBezTo>
                  <a:lnTo>
                    <a:pt x="15828" y="6462"/>
                  </a:lnTo>
                  <a:lnTo>
                    <a:pt x="19126" y="6462"/>
                  </a:lnTo>
                  <a:lnTo>
                    <a:pt x="19126" y="6374"/>
                  </a:lnTo>
                  <a:lnTo>
                    <a:pt x="15916" y="6374"/>
                  </a:lnTo>
                  <a:cubicBezTo>
                    <a:pt x="15892" y="2855"/>
                    <a:pt x="13021" y="1"/>
                    <a:pt x="9496" y="1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Google Shape;135;p16">
              <a:extLst>
                <a:ext uri="{FF2B5EF4-FFF2-40B4-BE49-F238E27FC236}">
                  <a16:creationId xmlns:a16="http://schemas.microsoft.com/office/drawing/2014/main" id="{E3B53E1B-09F8-4BA1-A7CE-E436CB870A36}"/>
                </a:ext>
              </a:extLst>
            </p:cNvPr>
            <p:cNvSpPr/>
            <p:nvPr/>
          </p:nvSpPr>
          <p:spPr>
            <a:xfrm>
              <a:off x="4522764" y="3746673"/>
              <a:ext cx="84255" cy="83491"/>
            </a:xfrm>
            <a:custGeom>
              <a:avLst/>
              <a:gdLst/>
              <a:ahLst/>
              <a:cxnLst/>
              <a:rect l="l" t="t" r="r" b="b"/>
              <a:pathLst>
                <a:path w="661" h="655" extrusionOk="0">
                  <a:moveTo>
                    <a:pt x="328" y="1"/>
                  </a:moveTo>
                  <a:cubicBezTo>
                    <a:pt x="147" y="1"/>
                    <a:pt x="1" y="147"/>
                    <a:pt x="1" y="328"/>
                  </a:cubicBezTo>
                  <a:cubicBezTo>
                    <a:pt x="1" y="509"/>
                    <a:pt x="147" y="655"/>
                    <a:pt x="328" y="655"/>
                  </a:cubicBezTo>
                  <a:cubicBezTo>
                    <a:pt x="509" y="655"/>
                    <a:pt x="660" y="509"/>
                    <a:pt x="660" y="328"/>
                  </a:cubicBezTo>
                  <a:cubicBezTo>
                    <a:pt x="660" y="147"/>
                    <a:pt x="509" y="1"/>
                    <a:pt x="328" y="1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Google Shape;136;p16">
              <a:extLst>
                <a:ext uri="{FF2B5EF4-FFF2-40B4-BE49-F238E27FC236}">
                  <a16:creationId xmlns:a16="http://schemas.microsoft.com/office/drawing/2014/main" id="{4C8A45FD-5A62-4869-86CF-6471CE398574}"/>
                </a:ext>
              </a:extLst>
            </p:cNvPr>
            <p:cNvSpPr/>
            <p:nvPr/>
          </p:nvSpPr>
          <p:spPr>
            <a:xfrm>
              <a:off x="6957712" y="3746673"/>
              <a:ext cx="83362" cy="83491"/>
            </a:xfrm>
            <a:custGeom>
              <a:avLst/>
              <a:gdLst/>
              <a:ahLst/>
              <a:cxnLst/>
              <a:rect l="l" t="t" r="r" b="b"/>
              <a:pathLst>
                <a:path w="654" h="655" extrusionOk="0">
                  <a:moveTo>
                    <a:pt x="327" y="1"/>
                  </a:moveTo>
                  <a:cubicBezTo>
                    <a:pt x="146" y="1"/>
                    <a:pt x="0" y="147"/>
                    <a:pt x="0" y="328"/>
                  </a:cubicBezTo>
                  <a:cubicBezTo>
                    <a:pt x="0" y="509"/>
                    <a:pt x="146" y="655"/>
                    <a:pt x="327" y="655"/>
                  </a:cubicBezTo>
                  <a:cubicBezTo>
                    <a:pt x="508" y="655"/>
                    <a:pt x="654" y="509"/>
                    <a:pt x="654" y="328"/>
                  </a:cubicBezTo>
                  <a:cubicBezTo>
                    <a:pt x="654" y="147"/>
                    <a:pt x="508" y="1"/>
                    <a:pt x="327" y="1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Google Shape;137;p16">
              <a:extLst>
                <a:ext uri="{FF2B5EF4-FFF2-40B4-BE49-F238E27FC236}">
                  <a16:creationId xmlns:a16="http://schemas.microsoft.com/office/drawing/2014/main" id="{1347DC6B-26E0-4C90-B1C4-E565F2659279}"/>
                </a:ext>
              </a:extLst>
            </p:cNvPr>
            <p:cNvSpPr/>
            <p:nvPr/>
          </p:nvSpPr>
          <p:spPr>
            <a:xfrm>
              <a:off x="7148145" y="3231206"/>
              <a:ext cx="1392059" cy="1392824"/>
            </a:xfrm>
            <a:custGeom>
              <a:avLst/>
              <a:gdLst/>
              <a:ahLst/>
              <a:cxnLst/>
              <a:rect l="l" t="t" r="r" b="b"/>
              <a:pathLst>
                <a:path w="10921" h="10927" extrusionOk="0">
                  <a:moveTo>
                    <a:pt x="5463" y="0"/>
                  </a:moveTo>
                  <a:cubicBezTo>
                    <a:pt x="2446" y="0"/>
                    <a:pt x="0" y="2446"/>
                    <a:pt x="0" y="5463"/>
                  </a:cubicBezTo>
                  <a:cubicBezTo>
                    <a:pt x="0" y="8481"/>
                    <a:pt x="2446" y="10926"/>
                    <a:pt x="5463" y="10926"/>
                  </a:cubicBezTo>
                  <a:cubicBezTo>
                    <a:pt x="8481" y="10926"/>
                    <a:pt x="10920" y="8481"/>
                    <a:pt x="10920" y="5463"/>
                  </a:cubicBezTo>
                  <a:cubicBezTo>
                    <a:pt x="10920" y="2446"/>
                    <a:pt x="8481" y="0"/>
                    <a:pt x="546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2D4E88">
                    <a:shade val="30000"/>
                    <a:satMod val="115000"/>
                  </a:srgbClr>
                </a:gs>
                <a:gs pos="50000">
                  <a:srgbClr val="2D4E88">
                    <a:shade val="67500"/>
                    <a:satMod val="115000"/>
                  </a:srgbClr>
                </a:gs>
                <a:gs pos="100000">
                  <a:srgbClr val="2D4E88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Google Shape;138;p16">
              <a:extLst>
                <a:ext uri="{FF2B5EF4-FFF2-40B4-BE49-F238E27FC236}">
                  <a16:creationId xmlns:a16="http://schemas.microsoft.com/office/drawing/2014/main" id="{D00171AD-A596-4DD7-978C-C54DFA7BB4BB}"/>
                </a:ext>
              </a:extLst>
            </p:cNvPr>
            <p:cNvSpPr/>
            <p:nvPr/>
          </p:nvSpPr>
          <p:spPr>
            <a:xfrm>
              <a:off x="7114622" y="3198447"/>
              <a:ext cx="1458979" cy="1458979"/>
            </a:xfrm>
            <a:custGeom>
              <a:avLst/>
              <a:gdLst/>
              <a:ahLst/>
              <a:cxnLst/>
              <a:rect l="l" t="t" r="r" b="b"/>
              <a:pathLst>
                <a:path w="11446" h="11446" extrusionOk="0">
                  <a:moveTo>
                    <a:pt x="5726" y="520"/>
                  </a:moveTo>
                  <a:cubicBezTo>
                    <a:pt x="8592" y="520"/>
                    <a:pt x="10926" y="2855"/>
                    <a:pt x="10926" y="5720"/>
                  </a:cubicBezTo>
                  <a:cubicBezTo>
                    <a:pt x="10926" y="8586"/>
                    <a:pt x="8592" y="10920"/>
                    <a:pt x="5726" y="10920"/>
                  </a:cubicBezTo>
                  <a:cubicBezTo>
                    <a:pt x="2861" y="10920"/>
                    <a:pt x="526" y="8586"/>
                    <a:pt x="526" y="5720"/>
                  </a:cubicBezTo>
                  <a:cubicBezTo>
                    <a:pt x="526" y="2855"/>
                    <a:pt x="2861" y="520"/>
                    <a:pt x="5726" y="520"/>
                  </a:cubicBezTo>
                  <a:close/>
                  <a:moveTo>
                    <a:pt x="5726" y="1"/>
                  </a:moveTo>
                  <a:cubicBezTo>
                    <a:pt x="2569" y="1"/>
                    <a:pt x="1" y="2563"/>
                    <a:pt x="1" y="5720"/>
                  </a:cubicBezTo>
                  <a:cubicBezTo>
                    <a:pt x="1" y="8878"/>
                    <a:pt x="2569" y="11446"/>
                    <a:pt x="5726" y="11446"/>
                  </a:cubicBezTo>
                  <a:cubicBezTo>
                    <a:pt x="8878" y="11446"/>
                    <a:pt x="11446" y="8878"/>
                    <a:pt x="11446" y="5720"/>
                  </a:cubicBezTo>
                  <a:cubicBezTo>
                    <a:pt x="11446" y="2563"/>
                    <a:pt x="8878" y="1"/>
                    <a:pt x="572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2D4E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Google Shape;139;p16">
              <a:extLst>
                <a:ext uri="{FF2B5EF4-FFF2-40B4-BE49-F238E27FC236}">
                  <a16:creationId xmlns:a16="http://schemas.microsoft.com/office/drawing/2014/main" id="{F0DD1E01-BF6A-49D4-A835-3845AD59856B}"/>
                </a:ext>
              </a:extLst>
            </p:cNvPr>
            <p:cNvSpPr/>
            <p:nvPr/>
          </p:nvSpPr>
          <p:spPr>
            <a:xfrm>
              <a:off x="6617001" y="3922321"/>
              <a:ext cx="2438048" cy="823687"/>
            </a:xfrm>
            <a:custGeom>
              <a:avLst/>
              <a:gdLst/>
              <a:ahLst/>
              <a:cxnLst/>
              <a:rect l="l" t="t" r="r" b="b"/>
              <a:pathLst>
                <a:path w="19127" h="6462" extrusionOk="0">
                  <a:moveTo>
                    <a:pt x="0" y="0"/>
                  </a:moveTo>
                  <a:lnTo>
                    <a:pt x="0" y="82"/>
                  </a:lnTo>
                  <a:lnTo>
                    <a:pt x="3210" y="82"/>
                  </a:lnTo>
                  <a:cubicBezTo>
                    <a:pt x="3234" y="3607"/>
                    <a:pt x="6105" y="6461"/>
                    <a:pt x="9630" y="6461"/>
                  </a:cubicBezTo>
                  <a:cubicBezTo>
                    <a:pt x="13155" y="6461"/>
                    <a:pt x="16027" y="3607"/>
                    <a:pt x="16044" y="82"/>
                  </a:cubicBezTo>
                  <a:lnTo>
                    <a:pt x="19126" y="82"/>
                  </a:lnTo>
                  <a:lnTo>
                    <a:pt x="19126" y="0"/>
                  </a:lnTo>
                  <a:lnTo>
                    <a:pt x="15963" y="0"/>
                  </a:lnTo>
                  <a:lnTo>
                    <a:pt x="15963" y="41"/>
                  </a:lnTo>
                  <a:cubicBezTo>
                    <a:pt x="15963" y="3531"/>
                    <a:pt x="13120" y="6374"/>
                    <a:pt x="9630" y="6374"/>
                  </a:cubicBezTo>
                  <a:cubicBezTo>
                    <a:pt x="6140" y="6374"/>
                    <a:pt x="3298" y="3531"/>
                    <a:pt x="3298" y="41"/>
                  </a:cubicBezTo>
                  <a:lnTo>
                    <a:pt x="3298" y="0"/>
                  </a:ln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Google Shape;140;p16">
              <a:extLst>
                <a:ext uri="{FF2B5EF4-FFF2-40B4-BE49-F238E27FC236}">
                  <a16:creationId xmlns:a16="http://schemas.microsoft.com/office/drawing/2014/main" id="{49B73F91-144D-44DB-816B-E74681157726}"/>
                </a:ext>
              </a:extLst>
            </p:cNvPr>
            <p:cNvSpPr/>
            <p:nvPr/>
          </p:nvSpPr>
          <p:spPr>
            <a:xfrm>
              <a:off x="9011672" y="3885865"/>
              <a:ext cx="83491" cy="83491"/>
            </a:xfrm>
            <a:custGeom>
              <a:avLst/>
              <a:gdLst/>
              <a:ahLst/>
              <a:cxnLst/>
              <a:rect l="l" t="t" r="r" b="b"/>
              <a:pathLst>
                <a:path w="655" h="655" extrusionOk="0">
                  <a:moveTo>
                    <a:pt x="327" y="0"/>
                  </a:moveTo>
                  <a:cubicBezTo>
                    <a:pt x="146" y="0"/>
                    <a:pt x="1" y="146"/>
                    <a:pt x="1" y="327"/>
                  </a:cubicBezTo>
                  <a:cubicBezTo>
                    <a:pt x="1" y="508"/>
                    <a:pt x="146" y="654"/>
                    <a:pt x="327" y="654"/>
                  </a:cubicBezTo>
                  <a:cubicBezTo>
                    <a:pt x="508" y="654"/>
                    <a:pt x="654" y="508"/>
                    <a:pt x="654" y="327"/>
                  </a:cubicBezTo>
                  <a:cubicBezTo>
                    <a:pt x="654" y="146"/>
                    <a:pt x="508" y="0"/>
                    <a:pt x="327" y="0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141;p16">
              <a:extLst>
                <a:ext uri="{FF2B5EF4-FFF2-40B4-BE49-F238E27FC236}">
                  <a16:creationId xmlns:a16="http://schemas.microsoft.com/office/drawing/2014/main" id="{74A3F28C-1840-410E-8FA7-B58CC966094F}"/>
                </a:ext>
              </a:extLst>
            </p:cNvPr>
            <p:cNvSpPr/>
            <p:nvPr/>
          </p:nvSpPr>
          <p:spPr>
            <a:xfrm>
              <a:off x="6576849" y="3885865"/>
              <a:ext cx="84128" cy="83491"/>
            </a:xfrm>
            <a:custGeom>
              <a:avLst/>
              <a:gdLst/>
              <a:ahLst/>
              <a:cxnLst/>
              <a:rect l="l" t="t" r="r" b="b"/>
              <a:pathLst>
                <a:path w="660" h="655" extrusionOk="0">
                  <a:moveTo>
                    <a:pt x="333" y="0"/>
                  </a:moveTo>
                  <a:cubicBezTo>
                    <a:pt x="152" y="0"/>
                    <a:pt x="0" y="146"/>
                    <a:pt x="0" y="327"/>
                  </a:cubicBezTo>
                  <a:cubicBezTo>
                    <a:pt x="0" y="508"/>
                    <a:pt x="152" y="654"/>
                    <a:pt x="333" y="654"/>
                  </a:cubicBezTo>
                  <a:cubicBezTo>
                    <a:pt x="514" y="654"/>
                    <a:pt x="660" y="508"/>
                    <a:pt x="660" y="327"/>
                  </a:cubicBezTo>
                  <a:cubicBezTo>
                    <a:pt x="660" y="146"/>
                    <a:pt x="514" y="0"/>
                    <a:pt x="333" y="0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Google Shape;142;p16">
              <a:extLst>
                <a:ext uri="{FF2B5EF4-FFF2-40B4-BE49-F238E27FC236}">
                  <a16:creationId xmlns:a16="http://schemas.microsoft.com/office/drawing/2014/main" id="{5A9D243C-081A-46F1-8CE9-15990B87E9C7}"/>
                </a:ext>
              </a:extLst>
            </p:cNvPr>
            <p:cNvSpPr/>
            <p:nvPr/>
          </p:nvSpPr>
          <p:spPr>
            <a:xfrm>
              <a:off x="9213157" y="3172027"/>
              <a:ext cx="1376874" cy="1280135"/>
            </a:xfrm>
            <a:custGeom>
              <a:avLst/>
              <a:gdLst/>
              <a:ahLst/>
              <a:cxnLst/>
              <a:rect l="l" t="t" r="r" b="b"/>
              <a:pathLst>
                <a:path w="10927" h="10921" extrusionOk="0">
                  <a:moveTo>
                    <a:pt x="5463" y="1"/>
                  </a:moveTo>
                  <a:cubicBezTo>
                    <a:pt x="2446" y="1"/>
                    <a:pt x="1" y="2446"/>
                    <a:pt x="1" y="5464"/>
                  </a:cubicBezTo>
                  <a:cubicBezTo>
                    <a:pt x="1" y="8475"/>
                    <a:pt x="2446" y="10921"/>
                    <a:pt x="5463" y="10921"/>
                  </a:cubicBezTo>
                  <a:cubicBezTo>
                    <a:pt x="8481" y="10921"/>
                    <a:pt x="10926" y="8475"/>
                    <a:pt x="10926" y="5464"/>
                  </a:cubicBezTo>
                  <a:cubicBezTo>
                    <a:pt x="10926" y="2446"/>
                    <a:pt x="8481" y="1"/>
                    <a:pt x="5463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962AD">
                    <a:shade val="30000"/>
                    <a:satMod val="115000"/>
                  </a:srgbClr>
                </a:gs>
                <a:gs pos="50000">
                  <a:srgbClr val="3962AD">
                    <a:shade val="67500"/>
                    <a:satMod val="115000"/>
                  </a:srgbClr>
                </a:gs>
                <a:gs pos="100000">
                  <a:srgbClr val="3962AD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Управление качеством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и оценка эффективности</a:t>
              </a:r>
              <a:endParaRPr kumimoji="0" lang="ru-RU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Google Shape;143;p16">
              <a:extLst>
                <a:ext uri="{FF2B5EF4-FFF2-40B4-BE49-F238E27FC236}">
                  <a16:creationId xmlns:a16="http://schemas.microsoft.com/office/drawing/2014/main" id="{9FBDDF59-9548-425B-B961-B11A6DB661D1}"/>
                </a:ext>
              </a:extLst>
            </p:cNvPr>
            <p:cNvSpPr/>
            <p:nvPr/>
          </p:nvSpPr>
          <p:spPr>
            <a:xfrm>
              <a:off x="9173042" y="3058619"/>
              <a:ext cx="1459107" cy="1458979"/>
            </a:xfrm>
            <a:custGeom>
              <a:avLst/>
              <a:gdLst/>
              <a:ahLst/>
              <a:cxnLst/>
              <a:rect l="l" t="t" r="r" b="b"/>
              <a:pathLst>
                <a:path w="11447" h="11446" extrusionOk="0">
                  <a:moveTo>
                    <a:pt x="5726" y="526"/>
                  </a:moveTo>
                  <a:cubicBezTo>
                    <a:pt x="8592" y="526"/>
                    <a:pt x="10927" y="2854"/>
                    <a:pt x="10927" y="5726"/>
                  </a:cubicBezTo>
                  <a:cubicBezTo>
                    <a:pt x="10927" y="8591"/>
                    <a:pt x="8592" y="10926"/>
                    <a:pt x="5726" y="10926"/>
                  </a:cubicBezTo>
                  <a:cubicBezTo>
                    <a:pt x="2861" y="10926"/>
                    <a:pt x="526" y="8591"/>
                    <a:pt x="526" y="5726"/>
                  </a:cubicBezTo>
                  <a:cubicBezTo>
                    <a:pt x="526" y="2854"/>
                    <a:pt x="2861" y="526"/>
                    <a:pt x="5726" y="526"/>
                  </a:cubicBezTo>
                  <a:close/>
                  <a:moveTo>
                    <a:pt x="5726" y="0"/>
                  </a:moveTo>
                  <a:cubicBezTo>
                    <a:pt x="2569" y="0"/>
                    <a:pt x="1" y="2568"/>
                    <a:pt x="1" y="5726"/>
                  </a:cubicBezTo>
                  <a:cubicBezTo>
                    <a:pt x="1" y="8877"/>
                    <a:pt x="2569" y="11445"/>
                    <a:pt x="5726" y="11445"/>
                  </a:cubicBezTo>
                  <a:cubicBezTo>
                    <a:pt x="8884" y="11445"/>
                    <a:pt x="11446" y="8877"/>
                    <a:pt x="11446" y="5726"/>
                  </a:cubicBezTo>
                  <a:cubicBezTo>
                    <a:pt x="11446" y="2568"/>
                    <a:pt x="8884" y="0"/>
                    <a:pt x="572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3962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144;p16">
              <a:extLst>
                <a:ext uri="{FF2B5EF4-FFF2-40B4-BE49-F238E27FC236}">
                  <a16:creationId xmlns:a16="http://schemas.microsoft.com/office/drawing/2014/main" id="{16D6C1C9-1D2B-4425-9E49-6D8B7FF3F339}"/>
                </a:ext>
              </a:extLst>
            </p:cNvPr>
            <p:cNvSpPr/>
            <p:nvPr/>
          </p:nvSpPr>
          <p:spPr>
            <a:xfrm>
              <a:off x="8691736" y="2970030"/>
              <a:ext cx="2437920" cy="823687"/>
            </a:xfrm>
            <a:custGeom>
              <a:avLst/>
              <a:gdLst/>
              <a:ahLst/>
              <a:cxnLst/>
              <a:rect l="l" t="t" r="r" b="b"/>
              <a:pathLst>
                <a:path w="19133" h="6462" extrusionOk="0">
                  <a:moveTo>
                    <a:pt x="9502" y="1"/>
                  </a:moveTo>
                  <a:cubicBezTo>
                    <a:pt x="5977" y="1"/>
                    <a:pt x="3106" y="2855"/>
                    <a:pt x="3082" y="6374"/>
                  </a:cubicBezTo>
                  <a:lnTo>
                    <a:pt x="1" y="6374"/>
                  </a:lnTo>
                  <a:lnTo>
                    <a:pt x="1" y="6462"/>
                  </a:lnTo>
                  <a:lnTo>
                    <a:pt x="3170" y="6462"/>
                  </a:lnTo>
                  <a:lnTo>
                    <a:pt x="3170" y="6421"/>
                  </a:lnTo>
                  <a:cubicBezTo>
                    <a:pt x="3170" y="2925"/>
                    <a:pt x="6012" y="88"/>
                    <a:pt x="9502" y="88"/>
                  </a:cubicBezTo>
                  <a:cubicBezTo>
                    <a:pt x="12993" y="88"/>
                    <a:pt x="15835" y="2931"/>
                    <a:pt x="15835" y="6421"/>
                  </a:cubicBezTo>
                  <a:lnTo>
                    <a:pt x="15835" y="6462"/>
                  </a:lnTo>
                  <a:lnTo>
                    <a:pt x="19132" y="6462"/>
                  </a:lnTo>
                  <a:lnTo>
                    <a:pt x="19132" y="6374"/>
                  </a:lnTo>
                  <a:lnTo>
                    <a:pt x="15922" y="6374"/>
                  </a:lnTo>
                  <a:cubicBezTo>
                    <a:pt x="15899" y="2855"/>
                    <a:pt x="13028" y="1"/>
                    <a:pt x="9502" y="1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145;p16">
              <a:extLst>
                <a:ext uri="{FF2B5EF4-FFF2-40B4-BE49-F238E27FC236}">
                  <a16:creationId xmlns:a16="http://schemas.microsoft.com/office/drawing/2014/main" id="{ED3A268C-5790-4D60-88F3-28B5EBFA6C5B}"/>
                </a:ext>
              </a:extLst>
            </p:cNvPr>
            <p:cNvSpPr/>
            <p:nvPr/>
          </p:nvSpPr>
          <p:spPr>
            <a:xfrm>
              <a:off x="8652350" y="3746673"/>
              <a:ext cx="83491" cy="83491"/>
            </a:xfrm>
            <a:custGeom>
              <a:avLst/>
              <a:gdLst/>
              <a:ahLst/>
              <a:cxnLst/>
              <a:rect l="l" t="t" r="r" b="b"/>
              <a:pathLst>
                <a:path w="655" h="655" extrusionOk="0">
                  <a:moveTo>
                    <a:pt x="327" y="1"/>
                  </a:moveTo>
                  <a:cubicBezTo>
                    <a:pt x="146" y="1"/>
                    <a:pt x="1" y="147"/>
                    <a:pt x="1" y="328"/>
                  </a:cubicBezTo>
                  <a:cubicBezTo>
                    <a:pt x="1" y="509"/>
                    <a:pt x="146" y="655"/>
                    <a:pt x="327" y="655"/>
                  </a:cubicBezTo>
                  <a:cubicBezTo>
                    <a:pt x="508" y="655"/>
                    <a:pt x="654" y="509"/>
                    <a:pt x="654" y="328"/>
                  </a:cubicBezTo>
                  <a:cubicBezTo>
                    <a:pt x="654" y="147"/>
                    <a:pt x="508" y="1"/>
                    <a:pt x="327" y="1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Google Shape;146;p16">
              <a:extLst>
                <a:ext uri="{FF2B5EF4-FFF2-40B4-BE49-F238E27FC236}">
                  <a16:creationId xmlns:a16="http://schemas.microsoft.com/office/drawing/2014/main" id="{AC384B2C-A241-4D1A-8F76-862C24EE190E}"/>
                </a:ext>
              </a:extLst>
            </p:cNvPr>
            <p:cNvSpPr/>
            <p:nvPr/>
          </p:nvSpPr>
          <p:spPr>
            <a:xfrm>
              <a:off x="11086536" y="3746673"/>
              <a:ext cx="83362" cy="83491"/>
            </a:xfrm>
            <a:custGeom>
              <a:avLst/>
              <a:gdLst/>
              <a:ahLst/>
              <a:cxnLst/>
              <a:rect l="l" t="t" r="r" b="b"/>
              <a:pathLst>
                <a:path w="654" h="655" extrusionOk="0">
                  <a:moveTo>
                    <a:pt x="327" y="1"/>
                  </a:moveTo>
                  <a:cubicBezTo>
                    <a:pt x="146" y="1"/>
                    <a:pt x="0" y="147"/>
                    <a:pt x="0" y="328"/>
                  </a:cubicBezTo>
                  <a:cubicBezTo>
                    <a:pt x="0" y="509"/>
                    <a:pt x="146" y="655"/>
                    <a:pt x="327" y="655"/>
                  </a:cubicBezTo>
                  <a:cubicBezTo>
                    <a:pt x="508" y="655"/>
                    <a:pt x="654" y="509"/>
                    <a:pt x="654" y="328"/>
                  </a:cubicBezTo>
                  <a:cubicBezTo>
                    <a:pt x="654" y="147"/>
                    <a:pt x="508" y="1"/>
                    <a:pt x="327" y="1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Google Shape;164;p16">
              <a:extLst>
                <a:ext uri="{FF2B5EF4-FFF2-40B4-BE49-F238E27FC236}">
                  <a16:creationId xmlns:a16="http://schemas.microsoft.com/office/drawing/2014/main" id="{B76D4D45-2041-4D99-8DD6-4243A3C88160}"/>
                </a:ext>
              </a:extLst>
            </p:cNvPr>
            <p:cNvSpPr txBox="1"/>
            <p:nvPr/>
          </p:nvSpPr>
          <p:spPr>
            <a:xfrm>
              <a:off x="4979539" y="3357458"/>
              <a:ext cx="1580550" cy="8236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Calibri" panose="020F0502020204030204" pitchFamily="34" charset="0"/>
                  <a:cs typeface="+mn-cs"/>
                </a:rPr>
                <a:t>Развитие образовательной системы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Fira Sans Extra Condensed"/>
                <a:cs typeface="Arial" panose="020B0604020202020204" pitchFamily="34" charset="0"/>
                <a:sym typeface="Fira Sans Extra Condensed"/>
              </a:endParaRPr>
            </a:p>
          </p:txBody>
        </p:sp>
        <p:sp>
          <p:nvSpPr>
            <p:cNvPr id="40" name="Google Shape;184;p16">
              <a:extLst>
                <a:ext uri="{FF2B5EF4-FFF2-40B4-BE49-F238E27FC236}">
                  <a16:creationId xmlns:a16="http://schemas.microsoft.com/office/drawing/2014/main" id="{33204BBF-2E60-4E66-90A2-F8E4A7D0BBED}"/>
                </a:ext>
              </a:extLst>
            </p:cNvPr>
            <p:cNvSpPr txBox="1"/>
            <p:nvPr/>
          </p:nvSpPr>
          <p:spPr>
            <a:xfrm>
              <a:off x="7066013" y="3535906"/>
              <a:ext cx="1540023" cy="7148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Calibri" panose="020F0502020204030204" pitchFamily="34" charset="0"/>
                  <a:cs typeface="+mn-cs"/>
                </a:rPr>
                <a:t>Увеличение доступности образования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230ED1FF-5332-46B6-8420-87DF8FF3AF51}"/>
              </a:ext>
            </a:extLst>
          </p:cNvPr>
          <p:cNvSpPr/>
          <p:nvPr/>
        </p:nvSpPr>
        <p:spPr>
          <a:xfrm>
            <a:off x="477813" y="1210330"/>
            <a:ext cx="3591878" cy="914400"/>
          </a:xfrm>
          <a:prstGeom prst="rect">
            <a:avLst/>
          </a:prstGeom>
          <a:gradFill flip="none" rotWithShape="1">
            <a:gsLst>
              <a:gs pos="0">
                <a:srgbClr val="2D4E88">
                  <a:shade val="30000"/>
                  <a:satMod val="115000"/>
                </a:srgbClr>
              </a:gs>
              <a:gs pos="50000">
                <a:srgbClr val="2D4E88">
                  <a:shade val="67500"/>
                  <a:satMod val="115000"/>
                </a:srgbClr>
              </a:gs>
              <a:gs pos="100000">
                <a:srgbClr val="2D4E88">
                  <a:shade val="100000"/>
                  <a:satMod val="115000"/>
                </a:srgb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9202B0D8-9A5D-4E84-AF3B-8B5276574DB1}"/>
              </a:ext>
            </a:extLst>
          </p:cNvPr>
          <p:cNvSpPr/>
          <p:nvPr/>
        </p:nvSpPr>
        <p:spPr>
          <a:xfrm>
            <a:off x="595254" y="1288630"/>
            <a:ext cx="33569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Изменение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содержания образования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5F232DC-8ED4-4503-A95E-C4AF612B917C}"/>
              </a:ext>
            </a:extLst>
          </p:cNvPr>
          <p:cNvSpPr/>
          <p:nvPr/>
        </p:nvSpPr>
        <p:spPr>
          <a:xfrm>
            <a:off x="536533" y="3060894"/>
            <a:ext cx="34744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Формирование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национального портфеля образовательных программ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при активном участии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в их разработке стейкхолдеров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с целью глубокой интеграции образовательных программ ОВПО и профессиональных программ.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0" name="Номер слайда 5">
            <a:extLst>
              <a:ext uri="{FF2B5EF4-FFF2-40B4-BE49-F238E27FC236}">
                <a16:creationId xmlns:a16="http://schemas.microsoft.com/office/drawing/2014/main" id="{D2169BCF-8D28-4DAE-B750-26A09143F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3584" y="6491072"/>
            <a:ext cx="36666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7" name="Рисунок 6" descr="Портфель со сплошной заливкой">
            <a:extLst>
              <a:ext uri="{FF2B5EF4-FFF2-40B4-BE49-F238E27FC236}">
                <a16:creationId xmlns:a16="http://schemas.microsoft.com/office/drawing/2014/main" id="{71704440-DD37-A5D3-ED21-DFD0605C5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5254" y="2381315"/>
            <a:ext cx="621460" cy="62146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7715E4B-AA83-F785-6A1C-30B188A6B232}"/>
              </a:ext>
            </a:extLst>
          </p:cNvPr>
          <p:cNvSpPr/>
          <p:nvPr/>
        </p:nvSpPr>
        <p:spPr>
          <a:xfrm>
            <a:off x="4683983" y="1208942"/>
            <a:ext cx="6518648" cy="9107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Результаты формирования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национального портфеля образовательных программ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98994F-A744-20A2-A0EC-3D4A776C6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8720" y="418632"/>
            <a:ext cx="1559416" cy="49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479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" name="Google Shape;537;p29">
            <a:extLst>
              <a:ext uri="{FF2B5EF4-FFF2-40B4-BE49-F238E27FC236}">
                <a16:creationId xmlns:a16="http://schemas.microsoft.com/office/drawing/2014/main" id="{81957F9B-18B8-4AB3-8970-4170F787FEDB}"/>
              </a:ext>
            </a:extLst>
          </p:cNvPr>
          <p:cNvCxnSpPr>
            <a:cxnSpLocks/>
          </p:cNvCxnSpPr>
          <p:nvPr/>
        </p:nvCxnSpPr>
        <p:spPr>
          <a:xfrm>
            <a:off x="3317490" y="2320230"/>
            <a:ext cx="1545195" cy="930772"/>
          </a:xfrm>
          <a:prstGeom prst="bentConnector3">
            <a:avLst>
              <a:gd name="adj1" fmla="val 99055"/>
            </a:avLst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oval" w="med" len="med"/>
            <a:tailEnd type="oval" w="med" len="med"/>
          </a:ln>
        </p:spPr>
      </p:cxnSp>
      <p:cxnSp>
        <p:nvCxnSpPr>
          <p:cNvPr id="88" name="Google Shape;537;p29">
            <a:extLst>
              <a:ext uri="{FF2B5EF4-FFF2-40B4-BE49-F238E27FC236}">
                <a16:creationId xmlns:a16="http://schemas.microsoft.com/office/drawing/2014/main" id="{A0DAC277-8C0C-4D36-93FE-8F4CD14725A2}"/>
              </a:ext>
            </a:extLst>
          </p:cNvPr>
          <p:cNvCxnSpPr>
            <a:cxnSpLocks/>
          </p:cNvCxnSpPr>
          <p:nvPr/>
        </p:nvCxnSpPr>
        <p:spPr>
          <a:xfrm>
            <a:off x="2093142" y="3168258"/>
            <a:ext cx="2281589" cy="344756"/>
          </a:xfrm>
          <a:prstGeom prst="bentConnector3">
            <a:avLst>
              <a:gd name="adj1" fmla="val 100097"/>
            </a:avLst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oval" w="med" len="med"/>
            <a:tailEnd type="oval" w="med" len="med"/>
          </a:ln>
        </p:spPr>
      </p:cxnSp>
      <p:cxnSp>
        <p:nvCxnSpPr>
          <p:cNvPr id="52" name="Google Shape;537;p29">
            <a:extLst>
              <a:ext uri="{FF2B5EF4-FFF2-40B4-BE49-F238E27FC236}">
                <a16:creationId xmlns:a16="http://schemas.microsoft.com/office/drawing/2014/main" id="{EE6D0FA4-7ACE-4448-8682-4FB8B292C32A}"/>
              </a:ext>
            </a:extLst>
          </p:cNvPr>
          <p:cNvCxnSpPr>
            <a:cxnSpLocks/>
          </p:cNvCxnSpPr>
          <p:nvPr/>
        </p:nvCxnSpPr>
        <p:spPr>
          <a:xfrm rot="5400000">
            <a:off x="6074949" y="1656128"/>
            <a:ext cx="1579573" cy="1200855"/>
          </a:xfrm>
          <a:prstGeom prst="bentConnector3">
            <a:avLst>
              <a:gd name="adj1" fmla="val -438"/>
            </a:avLst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oval" w="med" len="med"/>
            <a:tailEnd type="oval" w="med" len="med"/>
          </a:ln>
        </p:spPr>
      </p:cxnSp>
      <p:cxnSp>
        <p:nvCxnSpPr>
          <p:cNvPr id="51" name="Google Shape;537;p29">
            <a:extLst>
              <a:ext uri="{FF2B5EF4-FFF2-40B4-BE49-F238E27FC236}">
                <a16:creationId xmlns:a16="http://schemas.microsoft.com/office/drawing/2014/main" id="{C5D29C6D-A000-4532-9D23-C717A91968A5}"/>
              </a:ext>
            </a:extLst>
          </p:cNvPr>
          <p:cNvCxnSpPr>
            <a:cxnSpLocks/>
          </p:cNvCxnSpPr>
          <p:nvPr/>
        </p:nvCxnSpPr>
        <p:spPr>
          <a:xfrm rot="10800000" flipV="1">
            <a:off x="7244227" y="2854760"/>
            <a:ext cx="612249" cy="454902"/>
          </a:xfrm>
          <a:prstGeom prst="bentConnector3">
            <a:avLst>
              <a:gd name="adj1" fmla="val -1094"/>
            </a:avLst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oval" w="med" len="med"/>
            <a:tailEnd type="oval" w="med" len="med"/>
          </a:ln>
        </p:spPr>
      </p:cxnSp>
      <p:cxnSp>
        <p:nvCxnSpPr>
          <p:cNvPr id="74" name="Google Shape;537;p29">
            <a:extLst>
              <a:ext uri="{FF2B5EF4-FFF2-40B4-BE49-F238E27FC236}">
                <a16:creationId xmlns:a16="http://schemas.microsoft.com/office/drawing/2014/main" id="{251F33EB-936C-4010-B1C6-E0DA6F886B47}"/>
              </a:ext>
            </a:extLst>
          </p:cNvPr>
          <p:cNvCxnSpPr>
            <a:cxnSpLocks/>
          </p:cNvCxnSpPr>
          <p:nvPr/>
        </p:nvCxnSpPr>
        <p:spPr>
          <a:xfrm rot="10800000" flipV="1">
            <a:off x="9400281" y="5962384"/>
            <a:ext cx="1426005" cy="152612"/>
          </a:xfrm>
          <a:prstGeom prst="bentConnector3">
            <a:avLst>
              <a:gd name="adj1" fmla="val 210"/>
            </a:avLst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oval" w="med" len="med"/>
            <a:tailEnd type="oval" w="med" len="med"/>
          </a:ln>
        </p:spPr>
      </p:cxnSp>
      <p:cxnSp>
        <p:nvCxnSpPr>
          <p:cNvPr id="536" name="Google Shape;536;p29"/>
          <p:cNvCxnSpPr>
            <a:cxnSpLocks/>
          </p:cNvCxnSpPr>
          <p:nvPr/>
        </p:nvCxnSpPr>
        <p:spPr>
          <a:xfrm>
            <a:off x="1087659" y="4785635"/>
            <a:ext cx="1991413" cy="283716"/>
          </a:xfrm>
          <a:prstGeom prst="bentConnector3">
            <a:avLst>
              <a:gd name="adj1" fmla="val 99744"/>
            </a:avLst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oval" w="med" len="med"/>
            <a:tailEnd type="oval" w="med" len="med"/>
          </a:ln>
        </p:spPr>
      </p:cxnSp>
      <p:cxnSp>
        <p:nvCxnSpPr>
          <p:cNvPr id="538" name="Google Shape;538;p29"/>
          <p:cNvCxnSpPr>
            <a:cxnSpLocks/>
          </p:cNvCxnSpPr>
          <p:nvPr/>
        </p:nvCxnSpPr>
        <p:spPr>
          <a:xfrm>
            <a:off x="1404717" y="5984171"/>
            <a:ext cx="1454279" cy="227337"/>
          </a:xfrm>
          <a:prstGeom prst="bentConnector3">
            <a:avLst>
              <a:gd name="adj1" fmla="val 361"/>
            </a:avLst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oval" w="med" len="med"/>
            <a:tailEnd type="oval" w="med" len="med"/>
          </a:ln>
        </p:spPr>
      </p:cxnSp>
      <p:sp>
        <p:nvSpPr>
          <p:cNvPr id="540" name="Google Shape;540;p29"/>
          <p:cNvSpPr txBox="1"/>
          <p:nvPr/>
        </p:nvSpPr>
        <p:spPr>
          <a:xfrm>
            <a:off x="244475" y="210374"/>
            <a:ext cx="9813925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МЕХАНИЗМ ФОРМИРОВАНИЯ НАЦИОНАЛЬНОГО ПОРТФЕЛЯ ОП  (10 ШАГОВ)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1" name="Google Shape;541;p29"/>
          <p:cNvGrpSpPr/>
          <p:nvPr/>
        </p:nvGrpSpPr>
        <p:grpSpPr>
          <a:xfrm>
            <a:off x="3274782" y="3116772"/>
            <a:ext cx="5642436" cy="5642436"/>
            <a:chOff x="1754163" y="2276872"/>
            <a:chExt cx="5616600" cy="5616600"/>
          </a:xfrm>
        </p:grpSpPr>
        <p:sp>
          <p:nvSpPr>
            <p:cNvPr id="542" name="Google Shape;542;p29"/>
            <p:cNvSpPr/>
            <p:nvPr/>
          </p:nvSpPr>
          <p:spPr>
            <a:xfrm>
              <a:off x="1754163" y="2276872"/>
              <a:ext cx="5616600" cy="5616600"/>
            </a:xfrm>
            <a:prstGeom prst="blockArc">
              <a:avLst>
                <a:gd name="adj1" fmla="val 10800000"/>
                <a:gd name="adj2" fmla="val 21586788"/>
                <a:gd name="adj3" fmla="val 6977"/>
              </a:avLst>
            </a:prstGeom>
            <a:solidFill>
              <a:srgbClr val="4174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29"/>
            <p:cNvSpPr/>
            <p:nvPr/>
          </p:nvSpPr>
          <p:spPr>
            <a:xfrm>
              <a:off x="1754163" y="2276872"/>
              <a:ext cx="5616600" cy="5616600"/>
            </a:xfrm>
            <a:prstGeom prst="blockArc">
              <a:avLst>
                <a:gd name="adj1" fmla="val 13437981"/>
                <a:gd name="adj2" fmla="val 21586788"/>
                <a:gd name="adj3" fmla="val 6977"/>
              </a:avLst>
            </a:prstGeom>
            <a:solidFill>
              <a:srgbClr val="39669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29"/>
            <p:cNvSpPr/>
            <p:nvPr/>
          </p:nvSpPr>
          <p:spPr>
            <a:xfrm>
              <a:off x="1754163" y="2276872"/>
              <a:ext cx="5616600" cy="5616600"/>
            </a:xfrm>
            <a:prstGeom prst="blockArc">
              <a:avLst>
                <a:gd name="adj1" fmla="val 16201919"/>
                <a:gd name="adj2" fmla="val 21586788"/>
                <a:gd name="adj3" fmla="val 6977"/>
              </a:avLst>
            </a:prstGeom>
            <a:solidFill>
              <a:srgbClr val="4174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29"/>
            <p:cNvSpPr/>
            <p:nvPr/>
          </p:nvSpPr>
          <p:spPr>
            <a:xfrm>
              <a:off x="1754163" y="2276872"/>
              <a:ext cx="5616600" cy="5616600"/>
            </a:xfrm>
            <a:prstGeom prst="blockArc">
              <a:avLst>
                <a:gd name="adj1" fmla="val 19030955"/>
                <a:gd name="adj2" fmla="val 21586788"/>
                <a:gd name="adj3" fmla="val 6977"/>
              </a:avLst>
            </a:prstGeom>
            <a:solidFill>
              <a:srgbClr val="39669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6" name="Google Shape;546;p29"/>
          <p:cNvGrpSpPr/>
          <p:nvPr/>
        </p:nvGrpSpPr>
        <p:grpSpPr>
          <a:xfrm>
            <a:off x="2926272" y="3116772"/>
            <a:ext cx="6339456" cy="6339456"/>
            <a:chOff x="1754163" y="2276872"/>
            <a:chExt cx="5616600" cy="5616600"/>
          </a:xfrm>
        </p:grpSpPr>
        <p:sp>
          <p:nvSpPr>
            <p:cNvPr id="547" name="Google Shape;547;p29"/>
            <p:cNvSpPr/>
            <p:nvPr/>
          </p:nvSpPr>
          <p:spPr>
            <a:xfrm>
              <a:off x="1754163" y="2276872"/>
              <a:ext cx="5616600" cy="5616600"/>
            </a:xfrm>
            <a:prstGeom prst="blockArc">
              <a:avLst>
                <a:gd name="adj1" fmla="val 10800000"/>
                <a:gd name="adj2" fmla="val 21586788"/>
                <a:gd name="adj3" fmla="val 6977"/>
              </a:avLst>
            </a:prstGeom>
            <a:solidFill>
              <a:srgbClr val="3D6D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29"/>
            <p:cNvSpPr/>
            <p:nvPr/>
          </p:nvSpPr>
          <p:spPr>
            <a:xfrm>
              <a:off x="1754163" y="2276872"/>
              <a:ext cx="5616600" cy="5616600"/>
            </a:xfrm>
            <a:prstGeom prst="blockArc">
              <a:avLst>
                <a:gd name="adj1" fmla="val 13427380"/>
                <a:gd name="adj2" fmla="val 21586788"/>
                <a:gd name="adj3" fmla="val 6977"/>
              </a:avLst>
            </a:prstGeom>
            <a:solidFill>
              <a:srgbClr val="335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29"/>
            <p:cNvSpPr/>
            <p:nvPr/>
          </p:nvSpPr>
          <p:spPr>
            <a:xfrm>
              <a:off x="1754163" y="2276872"/>
              <a:ext cx="5616600" cy="5616600"/>
            </a:xfrm>
            <a:prstGeom prst="blockArc">
              <a:avLst>
                <a:gd name="adj1" fmla="val 16201919"/>
                <a:gd name="adj2" fmla="val 21586788"/>
                <a:gd name="adj3" fmla="val 6977"/>
              </a:avLst>
            </a:prstGeom>
            <a:solidFill>
              <a:srgbClr val="3D6D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29"/>
            <p:cNvSpPr/>
            <p:nvPr/>
          </p:nvSpPr>
          <p:spPr>
            <a:xfrm>
              <a:off x="1754163" y="2276872"/>
              <a:ext cx="5616600" cy="5616600"/>
            </a:xfrm>
            <a:prstGeom prst="blockArc">
              <a:avLst>
                <a:gd name="adj1" fmla="val 19047701"/>
                <a:gd name="adj2" fmla="val 21586788"/>
                <a:gd name="adj3" fmla="val 6977"/>
              </a:avLst>
            </a:prstGeom>
            <a:solidFill>
              <a:srgbClr val="335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5" name="Google Shape;555;p29"/>
          <p:cNvSpPr txBox="1"/>
          <p:nvPr/>
        </p:nvSpPr>
        <p:spPr>
          <a:xfrm>
            <a:off x="4076215" y="5399436"/>
            <a:ext cx="41586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НАЦИОНАЛЬНЫЙ ПОРТФЕЛЬ ОБРАЗОВАТЕЛЬНЫХ ПРОГРАММ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6" name="Google Shape;556;p29"/>
          <p:cNvGrpSpPr/>
          <p:nvPr/>
        </p:nvGrpSpPr>
        <p:grpSpPr>
          <a:xfrm>
            <a:off x="2926274" y="6449087"/>
            <a:ext cx="6359158" cy="81275"/>
            <a:chOff x="1754163" y="5229200"/>
            <a:chExt cx="5634055" cy="72008"/>
          </a:xfrm>
        </p:grpSpPr>
        <p:sp>
          <p:nvSpPr>
            <p:cNvPr id="557" name="Google Shape;557;p29"/>
            <p:cNvSpPr/>
            <p:nvPr/>
          </p:nvSpPr>
          <p:spPr>
            <a:xfrm>
              <a:off x="1754163" y="5229200"/>
              <a:ext cx="1400441" cy="72008"/>
            </a:xfrm>
            <a:custGeom>
              <a:avLst/>
              <a:gdLst/>
              <a:ahLst/>
              <a:cxnLst/>
              <a:rect l="l" t="t" r="r" b="b"/>
              <a:pathLst>
                <a:path w="1400441" h="72008" extrusionOk="0">
                  <a:moveTo>
                    <a:pt x="0" y="0"/>
                  </a:moveTo>
                  <a:lnTo>
                    <a:pt x="1400441" y="0"/>
                  </a:lnTo>
                  <a:lnTo>
                    <a:pt x="1400441" y="72008"/>
                  </a:lnTo>
                  <a:lnTo>
                    <a:pt x="0" y="72008"/>
                  </a:lnTo>
                  <a:close/>
                </a:path>
              </a:pathLst>
            </a:custGeom>
            <a:solidFill>
              <a:srgbClr val="335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29"/>
            <p:cNvSpPr/>
            <p:nvPr/>
          </p:nvSpPr>
          <p:spPr>
            <a:xfrm>
              <a:off x="3165709" y="5229200"/>
              <a:ext cx="1400441" cy="72008"/>
            </a:xfrm>
            <a:custGeom>
              <a:avLst/>
              <a:gdLst/>
              <a:ahLst/>
              <a:cxnLst/>
              <a:rect l="l" t="t" r="r" b="b"/>
              <a:pathLst>
                <a:path w="1400441" h="72008" extrusionOk="0">
                  <a:moveTo>
                    <a:pt x="0" y="0"/>
                  </a:moveTo>
                  <a:lnTo>
                    <a:pt x="1400441" y="0"/>
                  </a:lnTo>
                  <a:lnTo>
                    <a:pt x="1400441" y="72008"/>
                  </a:lnTo>
                  <a:lnTo>
                    <a:pt x="0" y="72008"/>
                  </a:lnTo>
                  <a:close/>
                </a:path>
              </a:pathLst>
            </a:custGeom>
            <a:solidFill>
              <a:srgbClr val="39669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29"/>
            <p:cNvSpPr/>
            <p:nvPr/>
          </p:nvSpPr>
          <p:spPr>
            <a:xfrm>
              <a:off x="4577849" y="5229200"/>
              <a:ext cx="1400441" cy="72008"/>
            </a:xfrm>
            <a:custGeom>
              <a:avLst/>
              <a:gdLst/>
              <a:ahLst/>
              <a:cxnLst/>
              <a:rect l="l" t="t" r="r" b="b"/>
              <a:pathLst>
                <a:path w="1400441" h="72008" extrusionOk="0">
                  <a:moveTo>
                    <a:pt x="0" y="0"/>
                  </a:moveTo>
                  <a:lnTo>
                    <a:pt x="1400441" y="0"/>
                  </a:lnTo>
                  <a:lnTo>
                    <a:pt x="1400441" y="72008"/>
                  </a:lnTo>
                  <a:lnTo>
                    <a:pt x="0" y="72008"/>
                  </a:lnTo>
                  <a:close/>
                </a:path>
              </a:pathLst>
            </a:custGeom>
            <a:solidFill>
              <a:srgbClr val="3D6D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29"/>
            <p:cNvSpPr/>
            <p:nvPr/>
          </p:nvSpPr>
          <p:spPr>
            <a:xfrm>
              <a:off x="5987777" y="5229200"/>
              <a:ext cx="1400441" cy="72008"/>
            </a:xfrm>
            <a:custGeom>
              <a:avLst/>
              <a:gdLst/>
              <a:ahLst/>
              <a:cxnLst/>
              <a:rect l="l" t="t" r="r" b="b"/>
              <a:pathLst>
                <a:path w="1400441" h="72008" extrusionOk="0">
                  <a:moveTo>
                    <a:pt x="0" y="0"/>
                  </a:moveTo>
                  <a:lnTo>
                    <a:pt x="1400441" y="0"/>
                  </a:lnTo>
                  <a:lnTo>
                    <a:pt x="1400441" y="72008"/>
                  </a:lnTo>
                  <a:lnTo>
                    <a:pt x="0" y="72008"/>
                  </a:lnTo>
                  <a:close/>
                </a:path>
              </a:pathLst>
            </a:custGeom>
            <a:solidFill>
              <a:srgbClr val="4174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61" name="Google Shape;561;p29" descr="Bullseye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61721" y="4334425"/>
            <a:ext cx="914400" cy="91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541;p29">
            <a:extLst>
              <a:ext uri="{FF2B5EF4-FFF2-40B4-BE49-F238E27FC236}">
                <a16:creationId xmlns:a16="http://schemas.microsoft.com/office/drawing/2014/main" id="{6F6B932E-45AF-44D0-B2C0-12167CA988B2}"/>
              </a:ext>
            </a:extLst>
          </p:cNvPr>
          <p:cNvGrpSpPr/>
          <p:nvPr/>
        </p:nvGrpSpPr>
        <p:grpSpPr>
          <a:xfrm>
            <a:off x="3278887" y="3465282"/>
            <a:ext cx="5642436" cy="5642436"/>
            <a:chOff x="1754163" y="2276872"/>
            <a:chExt cx="5616600" cy="5616600"/>
          </a:xfrm>
        </p:grpSpPr>
        <p:sp>
          <p:nvSpPr>
            <p:cNvPr id="35" name="Google Shape;542;p29">
              <a:extLst>
                <a:ext uri="{FF2B5EF4-FFF2-40B4-BE49-F238E27FC236}">
                  <a16:creationId xmlns:a16="http://schemas.microsoft.com/office/drawing/2014/main" id="{AE4EFA27-2961-47BC-AE7B-F9EAF423AF0B}"/>
                </a:ext>
              </a:extLst>
            </p:cNvPr>
            <p:cNvSpPr/>
            <p:nvPr/>
          </p:nvSpPr>
          <p:spPr>
            <a:xfrm>
              <a:off x="1754163" y="2276872"/>
              <a:ext cx="5616600" cy="5616600"/>
            </a:xfrm>
            <a:prstGeom prst="blockArc">
              <a:avLst>
                <a:gd name="adj1" fmla="val 10800000"/>
                <a:gd name="adj2" fmla="val 21586788"/>
                <a:gd name="adj3" fmla="val 6977"/>
              </a:avLst>
            </a:prstGeom>
            <a:solidFill>
              <a:srgbClr val="4174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543;p29">
              <a:extLst>
                <a:ext uri="{FF2B5EF4-FFF2-40B4-BE49-F238E27FC236}">
                  <a16:creationId xmlns:a16="http://schemas.microsoft.com/office/drawing/2014/main" id="{EF712139-1EE7-4BA0-A1B6-D3D48A287FA6}"/>
                </a:ext>
              </a:extLst>
            </p:cNvPr>
            <p:cNvSpPr/>
            <p:nvPr/>
          </p:nvSpPr>
          <p:spPr>
            <a:xfrm>
              <a:off x="1754163" y="2276872"/>
              <a:ext cx="5616600" cy="5616600"/>
            </a:xfrm>
            <a:prstGeom prst="blockArc">
              <a:avLst>
                <a:gd name="adj1" fmla="val 13437981"/>
                <a:gd name="adj2" fmla="val 21586788"/>
                <a:gd name="adj3" fmla="val 6977"/>
              </a:avLst>
            </a:prstGeom>
            <a:solidFill>
              <a:srgbClr val="39669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544;p29">
              <a:extLst>
                <a:ext uri="{FF2B5EF4-FFF2-40B4-BE49-F238E27FC236}">
                  <a16:creationId xmlns:a16="http://schemas.microsoft.com/office/drawing/2014/main" id="{445AC35C-331A-4B90-85E8-577DACE4E97E}"/>
                </a:ext>
              </a:extLst>
            </p:cNvPr>
            <p:cNvSpPr/>
            <p:nvPr/>
          </p:nvSpPr>
          <p:spPr>
            <a:xfrm>
              <a:off x="1754163" y="2276872"/>
              <a:ext cx="5616600" cy="5616600"/>
            </a:xfrm>
            <a:prstGeom prst="blockArc">
              <a:avLst>
                <a:gd name="adj1" fmla="val 16201919"/>
                <a:gd name="adj2" fmla="val 21586788"/>
                <a:gd name="adj3" fmla="val 6977"/>
              </a:avLst>
            </a:prstGeom>
            <a:solidFill>
              <a:srgbClr val="4174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545;p29">
              <a:extLst>
                <a:ext uri="{FF2B5EF4-FFF2-40B4-BE49-F238E27FC236}">
                  <a16:creationId xmlns:a16="http://schemas.microsoft.com/office/drawing/2014/main" id="{818D35EA-60B4-4EBF-839A-58F0FDC3FC4F}"/>
                </a:ext>
              </a:extLst>
            </p:cNvPr>
            <p:cNvSpPr/>
            <p:nvPr/>
          </p:nvSpPr>
          <p:spPr>
            <a:xfrm>
              <a:off x="1754163" y="2276872"/>
              <a:ext cx="5616600" cy="5616600"/>
            </a:xfrm>
            <a:prstGeom prst="blockArc">
              <a:avLst>
                <a:gd name="adj1" fmla="val 19030955"/>
                <a:gd name="adj2" fmla="val 21586788"/>
                <a:gd name="adj3" fmla="val 6977"/>
              </a:avLst>
            </a:prstGeom>
            <a:solidFill>
              <a:srgbClr val="39669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814ADE19-1122-44EE-9ECE-BC5FB7E37FE2}"/>
              </a:ext>
            </a:extLst>
          </p:cNvPr>
          <p:cNvSpPr txBox="1"/>
          <p:nvPr/>
        </p:nvSpPr>
        <p:spPr>
          <a:xfrm>
            <a:off x="6639103" y="789843"/>
            <a:ext cx="48285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D4E8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Самостоятельное/совместное преподавание на ОП.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Подготовка к квалификационным экзаменам.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1A8810F0-A315-4017-9082-3F43AF6E68A4}"/>
              </a:ext>
            </a:extLst>
          </p:cNvPr>
          <p:cNvSpPr txBox="1"/>
          <p:nvPr/>
        </p:nvSpPr>
        <p:spPr>
          <a:xfrm>
            <a:off x="7162818" y="1695564"/>
            <a:ext cx="53028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D4E8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D4E8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Итоговая аттестация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квалификационные экзамены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42203B5-9E06-4254-A317-97F7BA8D6D6F}"/>
              </a:ext>
            </a:extLst>
          </p:cNvPr>
          <p:cNvSpPr txBox="1"/>
          <p:nvPr/>
        </p:nvSpPr>
        <p:spPr>
          <a:xfrm>
            <a:off x="7826099" y="2367535"/>
            <a:ext cx="4025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D4E8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Диплом + сертификат проф. ассоциации.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24CBD7F-3EAD-4CCE-843C-ECAC572C4185}"/>
              </a:ext>
            </a:extLst>
          </p:cNvPr>
          <p:cNvSpPr txBox="1"/>
          <p:nvPr/>
        </p:nvSpPr>
        <p:spPr>
          <a:xfrm>
            <a:off x="8075299" y="3137103"/>
            <a:ext cx="418360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D4E8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Масштабирование ОП через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Реестр ОПВПО.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Регистрация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ОП, заключение договоров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с профессиональными ассоциациями.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782F70-C98D-CA7C-B54C-C5BC59914FA9}"/>
              </a:ext>
            </a:extLst>
          </p:cNvPr>
          <p:cNvSpPr txBox="1"/>
          <p:nvPr/>
        </p:nvSpPr>
        <p:spPr>
          <a:xfrm>
            <a:off x="60262" y="5322140"/>
            <a:ext cx="38057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D4E88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ГОСО,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Закон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Республики Казахстан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«О профессиональных квалификациях» и др.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808D4D-DE25-39AE-9C73-7D86C388789B}"/>
              </a:ext>
            </a:extLst>
          </p:cNvPr>
          <p:cNvSpPr txBox="1"/>
          <p:nvPr/>
        </p:nvSpPr>
        <p:spPr>
          <a:xfrm>
            <a:off x="128476" y="3400640"/>
            <a:ext cx="338435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D4E8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Договоры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между профессиональными ассоциациями и ОВПО о совместной разработке и реализации ОП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в соответствии с КВТ проф. ассоциации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61A1AD-7E98-CE32-B0C2-79032CDFCAC4}"/>
              </a:ext>
            </a:extLst>
          </p:cNvPr>
          <p:cNvSpPr txBox="1"/>
          <p:nvPr/>
        </p:nvSpPr>
        <p:spPr>
          <a:xfrm>
            <a:off x="394074" y="2511174"/>
            <a:ext cx="35403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D4E8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D4E8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Интеграция КВТ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проф. ассоциаций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в ОП ОВПО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27B88-8E71-9609-4694-F647043A3988}"/>
              </a:ext>
            </a:extLst>
          </p:cNvPr>
          <p:cNvSpPr txBox="1"/>
          <p:nvPr/>
        </p:nvSpPr>
        <p:spPr>
          <a:xfrm>
            <a:off x="1404717" y="772921"/>
            <a:ext cx="379602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D4E8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Регулярная актуализация содержания ОП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соответствии с КВТ профессиональных ассоциаций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90937A-0163-AD41-1374-CB44BE0CFA59}"/>
              </a:ext>
            </a:extLst>
          </p:cNvPr>
          <p:cNvSpPr txBox="1"/>
          <p:nvPr/>
        </p:nvSpPr>
        <p:spPr>
          <a:xfrm>
            <a:off x="9244864" y="4403158"/>
            <a:ext cx="303490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D4E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Повышение квалификации ППС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вуза-партнера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 разработке силлабусов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для данной ОП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ОВПО-разработчике ОП.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39B29E-E179-3E47-C03E-65D9E43A8E71}"/>
              </a:ext>
            </a:extLst>
          </p:cNvPr>
          <p:cNvSpPr txBox="1"/>
          <p:nvPr/>
        </p:nvSpPr>
        <p:spPr>
          <a:xfrm>
            <a:off x="1137247" y="1624188"/>
            <a:ext cx="401419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D4E8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Экспертиза ОП в Реестре ОПВПО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Один из двух экспертов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работодатель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1" name="Google Shape;537;p29">
            <a:extLst>
              <a:ext uri="{FF2B5EF4-FFF2-40B4-BE49-F238E27FC236}">
                <a16:creationId xmlns:a16="http://schemas.microsoft.com/office/drawing/2014/main" id="{083F863C-AB4B-AC6D-9626-2E455523025A}"/>
              </a:ext>
            </a:extLst>
          </p:cNvPr>
          <p:cNvCxnSpPr>
            <a:cxnSpLocks/>
          </p:cNvCxnSpPr>
          <p:nvPr/>
        </p:nvCxnSpPr>
        <p:spPr>
          <a:xfrm rot="16200000" flipH="1">
            <a:off x="4605229" y="1724224"/>
            <a:ext cx="1572194" cy="1057282"/>
          </a:xfrm>
          <a:prstGeom prst="bentConnector3">
            <a:avLst>
              <a:gd name="adj1" fmla="val -508"/>
            </a:avLst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oval" w="med" len="med"/>
            <a:tailEnd type="oval" w="med" len="med"/>
          </a:ln>
        </p:spPr>
      </p:cxnSp>
      <p:cxnSp>
        <p:nvCxnSpPr>
          <p:cNvPr id="23" name="Google Shape;537;p29">
            <a:extLst>
              <a:ext uri="{FF2B5EF4-FFF2-40B4-BE49-F238E27FC236}">
                <a16:creationId xmlns:a16="http://schemas.microsoft.com/office/drawing/2014/main" id="{657461A3-B784-6347-A40E-5D479865AA21}"/>
              </a:ext>
            </a:extLst>
          </p:cNvPr>
          <p:cNvCxnSpPr>
            <a:cxnSpLocks/>
          </p:cNvCxnSpPr>
          <p:nvPr/>
        </p:nvCxnSpPr>
        <p:spPr>
          <a:xfrm rot="10800000" flipV="1">
            <a:off x="6646079" y="2081126"/>
            <a:ext cx="1171192" cy="965216"/>
          </a:xfrm>
          <a:prstGeom prst="bentConnector3">
            <a:avLst>
              <a:gd name="adj1" fmla="val 100246"/>
            </a:avLst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oval" w="med" len="med"/>
            <a:tailEnd type="oval" w="med" len="med"/>
          </a:ln>
        </p:spPr>
      </p:cxnSp>
      <p:cxnSp>
        <p:nvCxnSpPr>
          <p:cNvPr id="42" name="Google Shape;536;p29">
            <a:extLst>
              <a:ext uri="{FF2B5EF4-FFF2-40B4-BE49-F238E27FC236}">
                <a16:creationId xmlns:a16="http://schemas.microsoft.com/office/drawing/2014/main" id="{7012FD6C-6F0C-1F70-384D-907D195154CA}"/>
              </a:ext>
            </a:extLst>
          </p:cNvPr>
          <p:cNvCxnSpPr>
            <a:cxnSpLocks/>
          </p:cNvCxnSpPr>
          <p:nvPr/>
        </p:nvCxnSpPr>
        <p:spPr>
          <a:xfrm rot="10800000" flipV="1">
            <a:off x="8679169" y="4061977"/>
            <a:ext cx="1964223" cy="237137"/>
          </a:xfrm>
          <a:prstGeom prst="bentConnector3">
            <a:avLst>
              <a:gd name="adj1" fmla="val 100228"/>
            </a:avLst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oval" w="med" len="med"/>
            <a:tailEnd type="oval" w="med" len="med"/>
          </a:ln>
        </p:spPr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5804AE-A924-68E0-E13C-EAB1B7182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6814" y="180664"/>
            <a:ext cx="1560711" cy="49381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Прямоугольник 297">
            <a:extLst>
              <a:ext uri="{FF2B5EF4-FFF2-40B4-BE49-F238E27FC236}">
                <a16:creationId xmlns:a16="http://schemas.microsoft.com/office/drawing/2014/main" id="{ED8336BD-2CB0-4E6B-97DE-75FBE77E44F2}"/>
              </a:ext>
            </a:extLst>
          </p:cNvPr>
          <p:cNvSpPr/>
          <p:nvPr/>
        </p:nvSpPr>
        <p:spPr>
          <a:xfrm>
            <a:off x="152991" y="184365"/>
            <a:ext cx="10027329" cy="707886"/>
          </a:xfrm>
          <a:prstGeom prst="rect">
            <a:avLst/>
          </a:prstGeom>
          <a:solidFill>
            <a:srgbClr val="17336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СТАНДАРТЫ ИСПОЛЬЗОВАНИЯ ГЕНЕРАТИВНЫХ СИСТЕМ ИСКУССТВЕННОГО ИНТЕЛЛЕКТА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 ДЛЯ КАЖДОГО УРОВНЯ ОБРАЗОВАНИЯ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B3D4342-9746-4CBF-807B-F1AAEEED2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001FF-3B54-4A5C-8C9F-DFB70120E43D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0AF2C8B7-B756-873B-50F7-04176F501A38}"/>
              </a:ext>
            </a:extLst>
          </p:cNvPr>
          <p:cNvSpPr txBox="1">
            <a:spLocks/>
          </p:cNvSpPr>
          <p:nvPr/>
        </p:nvSpPr>
        <p:spPr>
          <a:xfrm>
            <a:off x="11753584" y="6491072"/>
            <a:ext cx="366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7173B7-20B2-096B-6B26-5EFAADA414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5391" y="3787012"/>
            <a:ext cx="385123" cy="385123"/>
          </a:xfrm>
          <a:prstGeom prst="rect">
            <a:avLst/>
          </a:prstGeom>
        </p:spPr>
      </p:pic>
      <p:pic>
        <p:nvPicPr>
          <p:cNvPr id="16" name="Рисунок 15" descr="Облачные вычисления со сплошной заливкой">
            <a:extLst>
              <a:ext uri="{FF2B5EF4-FFF2-40B4-BE49-F238E27FC236}">
                <a16:creationId xmlns:a16="http://schemas.microsoft.com/office/drawing/2014/main" id="{8733015F-6C72-8B9B-00BD-FB4BF924B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43799" y="3635291"/>
            <a:ext cx="522741" cy="522741"/>
          </a:xfrm>
          <a:prstGeom prst="rect">
            <a:avLst/>
          </a:prstGeom>
        </p:spPr>
      </p:pic>
      <p:pic>
        <p:nvPicPr>
          <p:cNvPr id="36" name="Рисунок 35" descr="Программист мужской со сплошной заливкой">
            <a:extLst>
              <a:ext uri="{FF2B5EF4-FFF2-40B4-BE49-F238E27FC236}">
                <a16:creationId xmlns:a16="http://schemas.microsoft.com/office/drawing/2014/main" id="{EBCD6DF3-B981-B24F-B3BA-1E97D1591E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20060" y="3581248"/>
            <a:ext cx="689203" cy="689203"/>
          </a:xfrm>
          <a:prstGeom prst="rect">
            <a:avLst/>
          </a:prstGeom>
        </p:spPr>
      </p:pic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503E5258-CE10-70A7-4A88-EF639ACABCD6}"/>
              </a:ext>
            </a:extLst>
          </p:cNvPr>
          <p:cNvSpPr/>
          <p:nvPr/>
        </p:nvSpPr>
        <p:spPr>
          <a:xfrm>
            <a:off x="243259" y="1359114"/>
            <a:ext cx="3442773" cy="5191433"/>
          </a:xfrm>
          <a:prstGeom prst="roundRect">
            <a:avLst>
              <a:gd name="adj" fmla="val 5356"/>
            </a:avLst>
          </a:prstGeom>
          <a:noFill/>
          <a:ln w="9525">
            <a:solidFill>
              <a:srgbClr val="1A36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BC174568-0556-682D-93F8-95219FF54707}"/>
              </a:ext>
            </a:extLst>
          </p:cNvPr>
          <p:cNvSpPr/>
          <p:nvPr/>
        </p:nvSpPr>
        <p:spPr>
          <a:xfrm>
            <a:off x="3985967" y="1349392"/>
            <a:ext cx="3774763" cy="5191432"/>
          </a:xfrm>
          <a:prstGeom prst="roundRect">
            <a:avLst>
              <a:gd name="adj" fmla="val 5356"/>
            </a:avLst>
          </a:prstGeom>
          <a:noFill/>
          <a:ln w="9525">
            <a:solidFill>
              <a:srgbClr val="1A36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C53208D9-AC35-2638-49C2-3DF54E81D3DA}"/>
              </a:ext>
            </a:extLst>
          </p:cNvPr>
          <p:cNvSpPr/>
          <p:nvPr/>
        </p:nvSpPr>
        <p:spPr>
          <a:xfrm>
            <a:off x="8206034" y="1349392"/>
            <a:ext cx="3451644" cy="5260362"/>
          </a:xfrm>
          <a:prstGeom prst="roundRect">
            <a:avLst>
              <a:gd name="adj" fmla="val 5356"/>
            </a:avLst>
          </a:prstGeom>
          <a:noFill/>
          <a:ln w="9525">
            <a:solidFill>
              <a:srgbClr val="1A36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406AFDA-82D2-94FB-C285-A9E5A69FE424}"/>
              </a:ext>
            </a:extLst>
          </p:cNvPr>
          <p:cNvSpPr txBox="1"/>
          <p:nvPr/>
        </p:nvSpPr>
        <p:spPr>
          <a:xfrm>
            <a:off x="280306" y="1656900"/>
            <a:ext cx="3413336" cy="469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Ознакомление и исследование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Изучение основных принципов Gen AI: </a:t>
            </a:r>
          </a:p>
          <a:p>
            <a:pPr marL="0" marR="0" lvl="0" indent="-22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обзор существующих технологий, алгоритмов и приложений;</a:t>
            </a:r>
          </a:p>
          <a:p>
            <a:pPr marL="0" marR="0" lvl="0" indent="-22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проведение базовых исследовательских проектов с использованием Gen AI для создания генеративных изображений, музыки, текстов.</a:t>
            </a:r>
          </a:p>
          <a:p>
            <a:pPr marL="0" marR="0" lvl="0" indent="-22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Проектирование и разработка</a:t>
            </a:r>
          </a:p>
          <a:p>
            <a:pPr marL="0" marR="0" lvl="1" indent="-22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Разработка навыков работы с инструментами и платформами Gen AI . Использование готовых решений или создание простых генеративных моделей.</a:t>
            </a:r>
          </a:p>
          <a:p>
            <a:pPr marL="0" marR="0" lvl="1" indent="-22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Участие в командных проектах, направленных на создание прототипов приложений с использованием генеративных систем.</a:t>
            </a:r>
          </a:p>
          <a:p>
            <a:pPr marL="0" marR="0" lvl="1" indent="-22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Этические и социальные исследования</a:t>
            </a:r>
          </a:p>
          <a:p>
            <a:pPr marL="0" marR="0" lvl="1" indent="-22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Обучение студентов основам этики в области использования Gen AI.</a:t>
            </a:r>
          </a:p>
          <a:p>
            <a:pPr marL="0" marR="0" lvl="1" indent="-22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Проекты по оценке социальных и этических вопросов использования генеративных систем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образовательных контекстах.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A34716BC-4476-91BE-FB1E-42190B52EA15}"/>
              </a:ext>
            </a:extLst>
          </p:cNvPr>
          <p:cNvSpPr/>
          <p:nvPr/>
        </p:nvSpPr>
        <p:spPr>
          <a:xfrm>
            <a:off x="426720" y="1214202"/>
            <a:ext cx="2082800" cy="584118"/>
          </a:xfrm>
          <a:prstGeom prst="rect">
            <a:avLst/>
          </a:prstGeom>
          <a:gradFill flip="none" rotWithShape="1">
            <a:gsLst>
              <a:gs pos="0">
                <a:srgbClr val="2D4E88">
                  <a:shade val="30000"/>
                  <a:satMod val="115000"/>
                </a:srgbClr>
              </a:gs>
              <a:gs pos="50000">
                <a:srgbClr val="2D4E88">
                  <a:shade val="67500"/>
                  <a:satMod val="115000"/>
                </a:srgbClr>
              </a:gs>
              <a:gs pos="100000">
                <a:srgbClr val="2D4E88">
                  <a:shade val="100000"/>
                  <a:satMod val="115000"/>
                </a:srgb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БАКАЛАВРИАТ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ACC466F6-13A1-982E-9A69-A825640619BC}"/>
              </a:ext>
            </a:extLst>
          </p:cNvPr>
          <p:cNvSpPr/>
          <p:nvPr/>
        </p:nvSpPr>
        <p:spPr>
          <a:xfrm>
            <a:off x="3824733" y="1200028"/>
            <a:ext cx="1912450" cy="365730"/>
          </a:xfrm>
          <a:prstGeom prst="rect">
            <a:avLst/>
          </a:prstGeom>
          <a:gradFill flip="none" rotWithShape="1">
            <a:gsLst>
              <a:gs pos="0">
                <a:srgbClr val="2D4E88">
                  <a:shade val="30000"/>
                  <a:satMod val="115000"/>
                </a:srgbClr>
              </a:gs>
              <a:gs pos="50000">
                <a:srgbClr val="2D4E88">
                  <a:shade val="67500"/>
                  <a:satMod val="115000"/>
                </a:srgbClr>
              </a:gs>
              <a:gs pos="100000">
                <a:srgbClr val="2D4E88">
                  <a:shade val="100000"/>
                  <a:satMod val="115000"/>
                </a:srgb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МАГИСТРАТУРА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B4EA788C-EBD1-884A-0B05-9ED0823C662C}"/>
              </a:ext>
            </a:extLst>
          </p:cNvPr>
          <p:cNvSpPr/>
          <p:nvPr/>
        </p:nvSpPr>
        <p:spPr>
          <a:xfrm>
            <a:off x="8060665" y="1064090"/>
            <a:ext cx="1958421" cy="501667"/>
          </a:xfrm>
          <a:prstGeom prst="rect">
            <a:avLst/>
          </a:prstGeom>
          <a:gradFill flip="none" rotWithShape="1">
            <a:gsLst>
              <a:gs pos="0">
                <a:srgbClr val="2D4E88">
                  <a:shade val="30000"/>
                  <a:satMod val="115000"/>
                </a:srgbClr>
              </a:gs>
              <a:gs pos="50000">
                <a:srgbClr val="2D4E88">
                  <a:shade val="67500"/>
                  <a:satMod val="115000"/>
                </a:srgbClr>
              </a:gs>
              <a:gs pos="100000">
                <a:srgbClr val="2D4E88">
                  <a:shade val="100000"/>
                  <a:satMod val="115000"/>
                </a:srgb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ДОКТОРАНТУРА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D74744C-6052-DEEF-7ACC-03477A508A0F}"/>
              </a:ext>
            </a:extLst>
          </p:cNvPr>
          <p:cNvSpPr txBox="1"/>
          <p:nvPr/>
        </p:nvSpPr>
        <p:spPr>
          <a:xfrm>
            <a:off x="4044321" y="1592989"/>
            <a:ext cx="359895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Анализ и оптимизация</a:t>
            </a:r>
          </a:p>
          <a:p>
            <a:pPr marL="0" marR="0" lvl="1" indent="-22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Расширенное изучение алгоритмов и методов Gen AI с акцентом на глубокий анализ и оптимизацию процессов генерации.</a:t>
            </a:r>
          </a:p>
          <a:p>
            <a:pPr marL="0" marR="0" lvl="1" indent="-22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Разработка собственных генеративных моделей и эксперименты с параметрами для достижения оптимальных результатов.</a:t>
            </a:r>
          </a:p>
          <a:p>
            <a:pPr marL="0" marR="0" lvl="1" indent="-22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Интеграция в образовательный процесс</a:t>
            </a:r>
          </a:p>
          <a:p>
            <a:pPr marL="0" marR="0" lvl="1" indent="-22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Разработка и внедрение образовательных программ, включающих в себя элементы генеративного искусства.</a:t>
            </a:r>
          </a:p>
          <a:p>
            <a:pPr marL="0" marR="0" lvl="1" indent="-22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Создание инструментов для автоматизированной генерации учебных материалов, адаптированных к индивидуальным потребностям обучающихся.</a:t>
            </a:r>
          </a:p>
          <a:p>
            <a:pPr marL="0" marR="0" lvl="1" indent="-22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Профессиональное применение</a:t>
            </a:r>
          </a:p>
          <a:p>
            <a:pPr marL="0" marR="0" lvl="1" indent="-22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Освоение профессиональных сценариев использования Gen AI в различных областях: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дизайн, музыка, искусство и образование.</a:t>
            </a:r>
          </a:p>
          <a:p>
            <a:pPr marL="0" marR="0" lvl="1" indent="-22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Участие в промышленных или исследовательских проектах, направленных на создание продвинутых приложений с использованием генеративных технологий.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630DD5D-0844-B767-8128-B7A3B889800F}"/>
              </a:ext>
            </a:extLst>
          </p:cNvPr>
          <p:cNvSpPr txBox="1"/>
          <p:nvPr/>
        </p:nvSpPr>
        <p:spPr>
          <a:xfrm>
            <a:off x="8213644" y="1579932"/>
            <a:ext cx="3254928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Фундаментальные исследования</a:t>
            </a:r>
          </a:p>
          <a:p>
            <a:pPr marL="0" marR="0" lvl="1" indent="-22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Проведение фундаментальных исследований в области генеративных систем: улучшение алгоритмов, разработка новых моделей или исследование теоретических аспектов Gen AI.</a:t>
            </a:r>
          </a:p>
          <a:p>
            <a:pPr marL="0" marR="0" lvl="1" indent="-22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Публикация статей в научных журналах по результатам своих исследований.</a:t>
            </a:r>
          </a:p>
          <a:p>
            <a:pPr marL="0" marR="0" lvl="1" indent="-22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Образовательные инновации</a:t>
            </a:r>
          </a:p>
          <a:p>
            <a:pPr marL="0" marR="0" lvl="1" indent="-22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Разработка инновационных методов обучения, включающих в себя передовые технологии Gen AI.</a:t>
            </a:r>
          </a:p>
          <a:p>
            <a:pPr marL="0" marR="0" lvl="1" indent="-22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Написание учебных пособий и руководств для обучающихся и профессионалов в области генеративного искусства.</a:t>
            </a:r>
          </a:p>
          <a:p>
            <a:pPr marL="0" marR="0" lvl="1" indent="-22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Трансфер технологий и коммерциализация</a:t>
            </a:r>
          </a:p>
          <a:p>
            <a:pPr marL="0" marR="0" lvl="1" indent="-22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Участие в проектах по трансферу технологий, направленных на коммерциализацию разработанных генеративных решений.</a:t>
            </a:r>
          </a:p>
          <a:p>
            <a:pPr marL="0" marR="0" lvl="1" indent="-22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Создание стартапов или сотрудничество с индустрией для внедрения результатов исследований в практику.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8047CB-5A60-A00F-700B-440603F9B7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91278" y="184365"/>
            <a:ext cx="1560711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2414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84407156-5D3A-9B09-33B7-E5E48B1FB1A8}"/>
              </a:ext>
            </a:extLst>
          </p:cNvPr>
          <p:cNvSpPr/>
          <p:nvPr/>
        </p:nvSpPr>
        <p:spPr>
          <a:xfrm>
            <a:off x="0" y="0"/>
            <a:ext cx="12192001" cy="836907"/>
          </a:xfrm>
          <a:custGeom>
            <a:avLst/>
            <a:gdLst/>
            <a:ahLst/>
            <a:cxnLst/>
            <a:rect l="l" t="t" r="r" b="b"/>
            <a:pathLst>
              <a:path w="18251424" h="10287000">
                <a:moveTo>
                  <a:pt x="0" y="0"/>
                </a:moveTo>
                <a:lnTo>
                  <a:pt x="18251424" y="0"/>
                </a:lnTo>
                <a:lnTo>
                  <a:pt x="1825142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9" name="Рисунок 8" descr="Изображение выглядит как эмблема, символ, нашивка, Торговая марка&#10;&#10;Автоматически созданное описание">
            <a:extLst>
              <a:ext uri="{FF2B5EF4-FFF2-40B4-BE49-F238E27FC236}">
                <a16:creationId xmlns:a16="http://schemas.microsoft.com/office/drawing/2014/main" id="{9809E763-1A90-7E3E-4C2B-C251CD03B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1490" y="4813"/>
            <a:ext cx="659997" cy="8232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27237D-D003-3509-5B7C-35859833A3A3}"/>
              </a:ext>
            </a:extLst>
          </p:cNvPr>
          <p:cNvSpPr txBox="1"/>
          <p:nvPr/>
        </p:nvSpPr>
        <p:spPr>
          <a:xfrm>
            <a:off x="287547" y="223768"/>
            <a:ext cx="1219200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Использование</a:t>
            </a:r>
            <a:r>
              <a:rPr lang="en-US" sz="2000" b="1" dirty="0">
                <a:solidFill>
                  <a:schemeClr val="bg1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систем с искусственным интеллектом</a:t>
            </a:r>
            <a:endParaRPr lang="ru-RU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DBAD0B-0601-404C-E4C3-5E9A21BF73F6}"/>
              </a:ext>
            </a:extLst>
          </p:cNvPr>
          <p:cNvSpPr txBox="1"/>
          <p:nvPr/>
        </p:nvSpPr>
        <p:spPr>
          <a:xfrm>
            <a:off x="341372" y="1887580"/>
            <a:ext cx="5463080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В НАО «Казну имени аль-Фараби» правила использования </a:t>
            </a:r>
            <a:r>
              <a:rPr lang="en-US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GenAI</a:t>
            </a:r>
            <a:r>
              <a:rPr lang="ru-RU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 отражены в академической политике Университета. </a:t>
            </a:r>
          </a:p>
          <a:p>
            <a:pPr algn="just"/>
            <a:r>
              <a:rPr lang="ru-RU" sz="1600" dirty="0">
                <a:latin typeface="Arial Narrow" panose="020B0606020202030204" pitchFamily="34" charset="0"/>
                <a:cs typeface="Arial" panose="020B0604020202020204" pitchFamily="34" charset="0"/>
              </a:rPr>
              <a:t>Предусмотрены различные варианты допустимого использования </a:t>
            </a:r>
            <a:r>
              <a:rPr lang="en-US" sz="1600" dirty="0">
                <a:latin typeface="Arial Narrow" panose="020B0606020202030204" pitchFamily="34" charset="0"/>
                <a:cs typeface="Arial" panose="020B0604020202020204" pitchFamily="34" charset="0"/>
              </a:rPr>
              <a:t>GenAI</a:t>
            </a:r>
            <a:r>
              <a:rPr lang="ru-RU" sz="1600" dirty="0">
                <a:latin typeface="Arial Narrow" panose="020B0606020202030204" pitchFamily="34" charset="0"/>
                <a:cs typeface="Arial" panose="020B0604020202020204" pitchFamily="34" charset="0"/>
              </a:rPr>
              <a:t> обучающимися в ходе итогового контроля, с учётом политики академической честности.</a:t>
            </a:r>
          </a:p>
          <a:p>
            <a:pPr algn="ctr"/>
            <a:endParaRPr lang="ru-RU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latin typeface="Arial Narrow" panose="020B0606020202030204" pitchFamily="34" charset="0"/>
                <a:cs typeface="Arial" panose="020B0604020202020204" pitchFamily="34" charset="0"/>
              </a:rPr>
              <a:t>Применение </a:t>
            </a:r>
            <a:r>
              <a:rPr lang="en-US" b="1" dirty="0">
                <a:latin typeface="Arial Narrow" panose="020B0606020202030204" pitchFamily="34" charset="0"/>
                <a:cs typeface="Arial" panose="020B0604020202020204" pitchFamily="34" charset="0"/>
              </a:rPr>
              <a:t>GenAI</a:t>
            </a:r>
            <a:endParaRPr lang="ru-RU" b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latin typeface="Arial Narrow" panose="020B0606020202030204" pitchFamily="34" charset="0"/>
                <a:cs typeface="Arial" panose="020B0604020202020204" pitchFamily="34" charset="0"/>
              </a:rPr>
              <a:t>в КазНУ имени аль-Фараби:</a:t>
            </a:r>
            <a:endParaRPr lang="en-US" b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§"/>
            </a:pPr>
            <a:endParaRPr lang="ru-RU" sz="11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Arial Narrow" panose="020B0606020202030204" pitchFamily="34" charset="0"/>
                <a:cs typeface="Arial" panose="020B0604020202020204" pitchFamily="34" charset="0"/>
              </a:rPr>
              <a:t>автоматическая генерация заданий и тестов</a:t>
            </a:r>
            <a:r>
              <a:rPr lang="en-US" sz="1600" dirty="0">
                <a:latin typeface="Arial Narrow" panose="020B0606020202030204" pitchFamily="34" charset="0"/>
                <a:cs typeface="Arial" panose="020B0604020202020204" pitchFamily="34" charset="0"/>
              </a:rPr>
              <a:t>;</a:t>
            </a:r>
            <a:endParaRPr lang="ru-RU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9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Arial Narrow" panose="020B0606020202030204" pitchFamily="34" charset="0"/>
                <a:cs typeface="Arial" panose="020B0604020202020204" pitchFamily="34" charset="0"/>
              </a:rPr>
              <a:t>генерация структуры силлабусов и лекционных материалов для преподавателей</a:t>
            </a:r>
            <a:r>
              <a:rPr lang="en-US" sz="1600" dirty="0">
                <a:latin typeface="Arial Narrow" panose="020B0606020202030204" pitchFamily="34" charset="0"/>
                <a:cs typeface="Arial" panose="020B0604020202020204" pitchFamily="34" charset="0"/>
              </a:rPr>
              <a:t>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ru-RU" sz="9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Arial Narrow" panose="020B0606020202030204" pitchFamily="34" charset="0"/>
                <a:cs typeface="Arial" panose="020B0604020202020204" pitchFamily="34" charset="0"/>
              </a:rPr>
              <a:t>помощь обучающимся при подготовке материалов</a:t>
            </a:r>
            <a:r>
              <a:rPr lang="en-US" sz="1600" dirty="0">
                <a:latin typeface="Arial Narrow" panose="020B0606020202030204" pitchFamily="34" charset="0"/>
                <a:cs typeface="Arial" panose="020B0604020202020204" pitchFamily="34" charset="0"/>
              </a:rPr>
              <a:t>;</a:t>
            </a:r>
            <a:endParaRPr lang="ru-RU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9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Arial Narrow" panose="020B0606020202030204" pitchFamily="34" charset="0"/>
                <a:cs typeface="Arial" panose="020B0604020202020204" pitchFamily="34" charset="0"/>
              </a:rPr>
              <a:t>использование совместно с цифровыми инструментами для повышения их эффективности.</a:t>
            </a:r>
            <a:endParaRPr 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7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ru-RU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ru-KZ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03DD0-D79F-C79C-5982-70E8145ACF3B}"/>
              </a:ext>
            </a:extLst>
          </p:cNvPr>
          <p:cNvSpPr txBox="1"/>
          <p:nvPr/>
        </p:nvSpPr>
        <p:spPr>
          <a:xfrm>
            <a:off x="181155" y="831594"/>
            <a:ext cx="118296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Генеративные системы с использованием искусственного интеллекта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(GenAI)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 Narrow" panose="020B0606020202030204" pitchFamily="34" charset="0"/>
                <a:cs typeface="Arial" panose="020B0604020202020204" pitchFamily="34" charset="0"/>
              </a:rPr>
              <a:t>в образовании используются для создания индивидуализированных учебных материалов и заданий, что способствует повышению эффективности образовательного процесса, увеличивает мотивацию обучающихся и облегчает задачи преподавателей. </a:t>
            </a:r>
            <a:endParaRPr lang="ru-KZ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11A4C535-94DA-8B49-734A-D2790C8F77F2}"/>
              </a:ext>
            </a:extLst>
          </p:cNvPr>
          <p:cNvGrpSpPr/>
          <p:nvPr/>
        </p:nvGrpSpPr>
        <p:grpSpPr>
          <a:xfrm>
            <a:off x="6074398" y="1795228"/>
            <a:ext cx="5916568" cy="4827290"/>
            <a:chOff x="6094276" y="1685899"/>
            <a:chExt cx="5916568" cy="4827290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0AD6F37C-6698-FCAA-17F0-44351F035444}"/>
                </a:ext>
              </a:extLst>
            </p:cNvPr>
            <p:cNvGrpSpPr/>
            <p:nvPr/>
          </p:nvGrpSpPr>
          <p:grpSpPr>
            <a:xfrm>
              <a:off x="6097725" y="1685899"/>
              <a:ext cx="5913119" cy="2490028"/>
              <a:chOff x="6096000" y="1833153"/>
              <a:chExt cx="5913119" cy="2490028"/>
            </a:xfrm>
          </p:grpSpPr>
          <p:pic>
            <p:nvPicPr>
              <p:cNvPr id="1026" name="Picture 2" descr="Проведение оценивания с применением ии в образовании">
                <a:extLst>
                  <a:ext uri="{FF2B5EF4-FFF2-40B4-BE49-F238E27FC236}">
                    <a16:creationId xmlns:a16="http://schemas.microsoft.com/office/drawing/2014/main" id="{39D1D071-5AB1-2478-67CB-9E39B0E4A9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000" y="2191375"/>
                <a:ext cx="5913119" cy="21318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44FA240-16D5-07EB-79CE-F0AE8569D3D3}"/>
                  </a:ext>
                </a:extLst>
              </p:cNvPr>
              <p:cNvSpPr txBox="1"/>
              <p:nvPr/>
            </p:nvSpPr>
            <p:spPr>
              <a:xfrm>
                <a:off x="7079904" y="1833153"/>
                <a:ext cx="41889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b="1" dirty="0">
                    <a:solidFill>
                      <a:schemeClr val="accent1">
                        <a:lumMod val="75000"/>
                      </a:schemeClr>
                    </a:solidFill>
                    <a:latin typeface="Arial Narrow" panose="020B0606020202030204" pitchFamily="34" charset="0"/>
                  </a:rPr>
                  <a:t>В сфере образовании </a:t>
                </a:r>
                <a:r>
                  <a:rPr lang="en-US" sz="1600" b="1" dirty="0">
                    <a:solidFill>
                      <a:schemeClr val="accent1">
                        <a:lumMod val="75000"/>
                      </a:schemeClr>
                    </a:solidFill>
                    <a:latin typeface="Arial Narrow" panose="020B0606020202030204" pitchFamily="34" charset="0"/>
                  </a:rPr>
                  <a:t>GenAI</a:t>
                </a:r>
                <a:r>
                  <a:rPr lang="ru-RU" sz="1600" b="1" dirty="0">
                    <a:solidFill>
                      <a:schemeClr val="accent1">
                        <a:lumMod val="75000"/>
                      </a:schemeClr>
                    </a:solidFill>
                    <a:latin typeface="Arial Narrow" panose="020B0606020202030204" pitchFamily="34" charset="0"/>
                  </a:rPr>
                  <a:t> позволяют ВУЗам:</a:t>
                </a:r>
              </a:p>
            </p:txBody>
          </p:sp>
        </p:grpSp>
        <p:pic>
          <p:nvPicPr>
            <p:cNvPr id="1028" name="Picture 4" descr="Искусственный интеллект установил популярный логотип логотип приложений  google ai midjourney bing open ai dalle и чат gpt vector редакционная  изолированная иконка ровно украина 16 марта 2023 г. | Премиум векторы">
              <a:extLst>
                <a:ext uri="{FF2B5EF4-FFF2-40B4-BE49-F238E27FC236}">
                  <a16:creationId xmlns:a16="http://schemas.microsoft.com/office/drawing/2014/main" id="{9809E03D-C93F-004D-8E42-A45D374262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4276" y="4195595"/>
              <a:ext cx="5913119" cy="231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Google Shape;153;p29">
            <a:extLst>
              <a:ext uri="{FF2B5EF4-FFF2-40B4-BE49-F238E27FC236}">
                <a16:creationId xmlns:a16="http://schemas.microsoft.com/office/drawing/2014/main" id="{CCEC1E25-57DC-1B30-4EC5-A04649C79B5B}"/>
              </a:ext>
            </a:extLst>
          </p:cNvPr>
          <p:cNvCxnSpPr>
            <a:cxnSpLocks/>
          </p:cNvCxnSpPr>
          <p:nvPr/>
        </p:nvCxnSpPr>
        <p:spPr>
          <a:xfrm flipV="1">
            <a:off x="347182" y="637869"/>
            <a:ext cx="6985953" cy="21576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026628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26E4E7CA-F387-F920-9887-DBE4A30C6E23}"/>
              </a:ext>
            </a:extLst>
          </p:cNvPr>
          <p:cNvSpPr/>
          <p:nvPr/>
        </p:nvSpPr>
        <p:spPr>
          <a:xfrm>
            <a:off x="0" y="0"/>
            <a:ext cx="12192001" cy="836907"/>
          </a:xfrm>
          <a:custGeom>
            <a:avLst/>
            <a:gdLst/>
            <a:ahLst/>
            <a:cxnLst/>
            <a:rect l="l" t="t" r="r" b="b"/>
            <a:pathLst>
              <a:path w="18251424" h="10287000">
                <a:moveTo>
                  <a:pt x="0" y="0"/>
                </a:moveTo>
                <a:lnTo>
                  <a:pt x="18251424" y="0"/>
                </a:lnTo>
                <a:lnTo>
                  <a:pt x="1825142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14" name="Рисунок 13" descr="Изображение выглядит как эмблема, символ, нашивка, Торговая марка&#10;&#10;Автоматически созданное описание">
            <a:extLst>
              <a:ext uri="{FF2B5EF4-FFF2-40B4-BE49-F238E27FC236}">
                <a16:creationId xmlns:a16="http://schemas.microsoft.com/office/drawing/2014/main" id="{05A8CB6D-41E1-6011-0318-716425CD4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1490" y="4813"/>
            <a:ext cx="659997" cy="823257"/>
          </a:xfrm>
          <a:prstGeom prst="rect">
            <a:avLst/>
          </a:prstGeom>
        </p:spPr>
      </p:pic>
      <p:sp>
        <p:nvSpPr>
          <p:cNvPr id="4" name="AutoShape 4" descr="Alan Turing Biography">
            <a:extLst>
              <a:ext uri="{FF2B5EF4-FFF2-40B4-BE49-F238E27FC236}">
                <a16:creationId xmlns:a16="http://schemas.microsoft.com/office/drawing/2014/main" id="{C7F882F0-5613-59E9-08A3-A80E2D012A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4480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" name="Рисунок 1" descr="Изображение выглядит как текст, человек, внутренний,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73253201-6367-EA03-EF2E-E920394DA0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1174749"/>
            <a:ext cx="3660020" cy="2745015"/>
          </a:xfrm>
          <a:prstGeom prst="rect">
            <a:avLst/>
          </a:prstGeom>
        </p:spPr>
      </p:pic>
      <p:pic>
        <p:nvPicPr>
          <p:cNvPr id="3" name="Рисунок 3" descr="Изображение выглядит как текст, человек, внутренний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id="{3817C4F4-2901-DC05-6816-EEBAFA056E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7165" y="3919764"/>
            <a:ext cx="3660020" cy="27450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41C557-EA78-8025-9726-5BDD29D93B45}"/>
              </a:ext>
            </a:extLst>
          </p:cNvPr>
          <p:cNvSpPr txBox="1"/>
          <p:nvPr/>
        </p:nvSpPr>
        <p:spPr>
          <a:xfrm>
            <a:off x="533848" y="1174749"/>
            <a:ext cx="4853238" cy="34321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indent="-1714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ru-RU" sz="800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171450" indent="-1714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Развитие цифровых платформ и систем управления обучением</a:t>
            </a:r>
          </a:p>
          <a:p>
            <a:pPr marL="180975" algn="just">
              <a:lnSpc>
                <a:spcPct val="110000"/>
              </a:lnSpc>
            </a:pPr>
            <a:r>
              <a:rPr lang="ru-RU" dirty="0">
                <a:latin typeface="Arial Narrow" panose="020B0606020202030204" pitchFamily="34" charset="0"/>
              </a:rPr>
              <a:t>с цифровыми образовательными ресурсами и автоматизацией управления бизнес процессами</a:t>
            </a:r>
          </a:p>
          <a:p>
            <a:pPr marL="171450" indent="-1714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ru-RU" sz="800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171450" indent="-1714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Создание собственных сложных цифровых образовательных ресурсов</a:t>
            </a:r>
          </a:p>
          <a:p>
            <a:pPr marL="177800" algn="just">
              <a:lnSpc>
                <a:spcPct val="110000"/>
              </a:lnSpc>
            </a:pPr>
            <a:r>
              <a:rPr lang="ru-RU" dirty="0">
                <a:latin typeface="Arial Narrow" panose="020B0606020202030204" pitchFamily="34" charset="0"/>
              </a:rPr>
              <a:t>включая онлайн-курсы </a:t>
            </a:r>
          </a:p>
          <a:p>
            <a:pPr marL="177800" algn="just">
              <a:lnSpc>
                <a:spcPct val="110000"/>
              </a:lnSpc>
            </a:pPr>
            <a:r>
              <a:rPr lang="ru-RU" dirty="0">
                <a:latin typeface="Arial Narrow" panose="020B0606020202030204" pitchFamily="34" charset="0"/>
              </a:rPr>
              <a:t>и виртуальные лабораторные работы</a:t>
            </a:r>
          </a:p>
          <a:p>
            <a:pPr marL="171450" indent="-1714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ru-RU" sz="800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171450" indent="-1714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«Цифровая о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бразовательная среда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»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177800" algn="just">
              <a:lnSpc>
                <a:spcPct val="110000"/>
              </a:lnSpc>
            </a:pPr>
            <a:r>
              <a:rPr lang="ru-RU" dirty="0">
                <a:latin typeface="Arial Narrow" panose="020B0606020202030204" pitchFamily="34" charset="0"/>
              </a:rPr>
              <a:t>о</a:t>
            </a:r>
            <a:r>
              <a:rPr lang="en-US" dirty="0">
                <a:latin typeface="Arial Narrow" panose="020B0606020202030204" pitchFamily="34" charset="0"/>
              </a:rPr>
              <a:t>бучающие вебинары и тренинги,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en-US" dirty="0">
                <a:latin typeface="Arial Narrow" panose="020B0606020202030204" pitchFamily="34" charset="0"/>
              </a:rPr>
              <a:t>подготовка</a:t>
            </a:r>
            <a:endParaRPr lang="ru-RU" dirty="0">
              <a:latin typeface="Arial Narrow" panose="020B0606020202030204" pitchFamily="34" charset="0"/>
            </a:endParaRPr>
          </a:p>
          <a:p>
            <a:pPr marL="177800" algn="just">
              <a:lnSpc>
                <a:spcPct val="110000"/>
              </a:lnSpc>
            </a:pPr>
            <a:r>
              <a:rPr lang="en-US" dirty="0">
                <a:latin typeface="Arial Narrow" panose="020B0606020202030204" pitchFamily="34" charset="0"/>
              </a:rPr>
              <a:t>к сессии обучающихся и ПП</a:t>
            </a:r>
            <a:r>
              <a:rPr lang="ru-RU" dirty="0">
                <a:latin typeface="Arial Narrow" panose="020B0606020202030204" pitchFamily="34" charset="0"/>
              </a:rPr>
              <a:t>С</a:t>
            </a:r>
            <a:r>
              <a:rPr lang="en-US" dirty="0">
                <a:latin typeface="Arial Narrow" panose="020B0606020202030204" pitchFamily="34" charset="0"/>
              </a:rPr>
              <a:t>. 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 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177800" algn="just">
              <a:lnSpc>
                <a:spcPct val="110000"/>
              </a:lnSpc>
            </a:pPr>
            <a:endParaRPr lang="ru-RU" sz="8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171450" indent="-171450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«Цифровая мастерская преподавателя» </a:t>
            </a:r>
          </a:p>
          <a:p>
            <a:pPr marL="177800" algn="just">
              <a:lnSpc>
                <a:spcPct val="110000"/>
              </a:lnSpc>
            </a:pPr>
            <a:r>
              <a:rPr lang="ru-RU" dirty="0">
                <a:latin typeface="Arial Narrow" panose="020B0606020202030204" pitchFamily="34" charset="0"/>
              </a:rPr>
              <a:t>о</a:t>
            </a:r>
            <a:r>
              <a:rPr lang="en-US" dirty="0">
                <a:latin typeface="Arial Narrow" panose="020B0606020202030204" pitchFamily="34" charset="0"/>
              </a:rPr>
              <a:t>бмен опытом между преподавателями </a:t>
            </a:r>
          </a:p>
          <a:p>
            <a:pPr marL="177800" algn="just">
              <a:lnSpc>
                <a:spcPct val="110000"/>
              </a:lnSpc>
            </a:pPr>
            <a:r>
              <a:rPr lang="en-US" dirty="0">
                <a:latin typeface="Arial Narrow" panose="020B0606020202030204" pitchFamily="34" charset="0"/>
              </a:rPr>
              <a:t>в формате сетевого обучения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en-US" dirty="0">
                <a:latin typeface="Arial Narrow" panose="020B0606020202030204" pitchFamily="34" charset="0"/>
              </a:rPr>
              <a:t>мастер-классы преподавателей-новаторов.</a:t>
            </a:r>
            <a:endParaRPr lang="ru-RU" dirty="0">
              <a:latin typeface="Arial Narrow" panose="020B0606020202030204" pitchFamily="34" charset="0"/>
            </a:endParaRPr>
          </a:p>
          <a:p>
            <a:pPr marL="177800" algn="just">
              <a:lnSpc>
                <a:spcPct val="110000"/>
              </a:lnSpc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177800" algn="just">
              <a:lnSpc>
                <a:spcPct val="110000"/>
              </a:lnSpc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177800" algn="just">
              <a:lnSpc>
                <a:spcPct val="110000"/>
              </a:lnSpc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Рисунок 7" descr="Облачные вычисления со сплошной заливкой">
            <a:extLst>
              <a:ext uri="{FF2B5EF4-FFF2-40B4-BE49-F238E27FC236}">
                <a16:creationId xmlns:a16="http://schemas.microsoft.com/office/drawing/2014/main" id="{A5E92CC1-A2FA-E8FE-907E-4B06D55076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45148" y="1820168"/>
            <a:ext cx="1156653" cy="1156653"/>
          </a:xfrm>
          <a:prstGeom prst="rect">
            <a:avLst/>
          </a:prstGeom>
        </p:spPr>
      </p:pic>
      <p:pic>
        <p:nvPicPr>
          <p:cNvPr id="9" name="Рисунок 8" descr="Программист женский со сплошной заливкой">
            <a:extLst>
              <a:ext uri="{FF2B5EF4-FFF2-40B4-BE49-F238E27FC236}">
                <a16:creationId xmlns:a16="http://schemas.microsoft.com/office/drawing/2014/main" id="{0A2D3B99-1220-BE4D-929A-DE788E0500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17675" y="4736928"/>
            <a:ext cx="1156652" cy="1156652"/>
          </a:xfrm>
          <a:prstGeom prst="rect">
            <a:avLst/>
          </a:prstGeom>
        </p:spPr>
      </p:pic>
      <p:pic>
        <p:nvPicPr>
          <p:cNvPr id="10" name="Рисунок 9" descr="Программист мужской со сплошной заливкой">
            <a:extLst>
              <a:ext uri="{FF2B5EF4-FFF2-40B4-BE49-F238E27FC236}">
                <a16:creationId xmlns:a16="http://schemas.microsoft.com/office/drawing/2014/main" id="{C62E86C1-E935-C1B8-DA3A-687F290A32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74326" y="4690964"/>
            <a:ext cx="1202616" cy="1202616"/>
          </a:xfrm>
          <a:prstGeom prst="rect">
            <a:avLst/>
          </a:prstGeom>
        </p:spPr>
      </p:pic>
      <p:cxnSp>
        <p:nvCxnSpPr>
          <p:cNvPr id="16" name="Google Shape;153;p29">
            <a:extLst>
              <a:ext uri="{FF2B5EF4-FFF2-40B4-BE49-F238E27FC236}">
                <a16:creationId xmlns:a16="http://schemas.microsoft.com/office/drawing/2014/main" id="{5B7D68A2-D2DC-7E77-1E25-0506ACDA6752}"/>
              </a:ext>
            </a:extLst>
          </p:cNvPr>
          <p:cNvCxnSpPr>
            <a:cxnSpLocks/>
          </p:cNvCxnSpPr>
          <p:nvPr/>
        </p:nvCxnSpPr>
        <p:spPr>
          <a:xfrm flipV="1">
            <a:off x="347182" y="752888"/>
            <a:ext cx="6985953" cy="21576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5F37835C-041B-8A96-B762-396C4AC544C0}"/>
              </a:ext>
            </a:extLst>
          </p:cNvPr>
          <p:cNvSpPr txBox="1">
            <a:spLocks/>
          </p:cNvSpPr>
          <p:nvPr/>
        </p:nvSpPr>
        <p:spPr>
          <a:xfrm>
            <a:off x="293387" y="340120"/>
            <a:ext cx="10226739" cy="411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ru-RU" sz="2000" b="1" dirty="0">
                <a:solidFill>
                  <a:schemeClr val="bg1"/>
                </a:solidFill>
                <a:latin typeface="Arial Narrow"/>
                <a:cs typeface="Arial"/>
              </a:rPr>
              <a:t>ПРОЕКТЫ КАЗНУ ИМЕНИ АЛЬ-ФАРАБИ </a:t>
            </a:r>
            <a:endParaRPr lang="ru-RU" sz="2000" dirty="0">
              <a:solidFill>
                <a:schemeClr val="bg1"/>
              </a:solidFill>
              <a:latin typeface="Arial Narrow"/>
              <a:cs typeface="Arial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ru-RU" sz="2000" b="1" dirty="0">
                <a:solidFill>
                  <a:schemeClr val="bg1"/>
                </a:solidFill>
                <a:latin typeface="Arial Narrow"/>
                <a:cs typeface="Arial"/>
              </a:rPr>
              <a:t>В ОБЛАСТИ ЦИФРОВИЗАЦИИ ОБРАЗОВАНИЯ:</a:t>
            </a:r>
            <a:endParaRPr lang="en-US" sz="2000" dirty="0">
              <a:solidFill>
                <a:schemeClr val="bg1"/>
              </a:solidFill>
              <a:latin typeface="Arial Narrow"/>
              <a:cs typeface="Arial"/>
            </a:endParaRPr>
          </a:p>
          <a:p>
            <a:pPr>
              <a:lnSpc>
                <a:spcPct val="80000"/>
              </a:lnSpc>
              <a:defRPr/>
            </a:pPr>
            <a:endParaRPr lang="ru-RU" sz="24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309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0631140F-B7FD-A135-D66B-E876C0667631}"/>
              </a:ext>
            </a:extLst>
          </p:cNvPr>
          <p:cNvSpPr/>
          <p:nvPr/>
        </p:nvSpPr>
        <p:spPr>
          <a:xfrm>
            <a:off x="0" y="0"/>
            <a:ext cx="12192001" cy="836907"/>
          </a:xfrm>
          <a:custGeom>
            <a:avLst/>
            <a:gdLst/>
            <a:ahLst/>
            <a:cxnLst/>
            <a:rect l="l" t="t" r="r" b="b"/>
            <a:pathLst>
              <a:path w="18251424" h="10287000">
                <a:moveTo>
                  <a:pt x="0" y="0"/>
                </a:moveTo>
                <a:lnTo>
                  <a:pt x="18251424" y="0"/>
                </a:lnTo>
                <a:lnTo>
                  <a:pt x="1825142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10" name="Рисунок 9" descr="Изображение выглядит как эмблема, символ, нашивка, Торговая марка&#10;&#10;Автоматически созданное описание">
            <a:extLst>
              <a:ext uri="{FF2B5EF4-FFF2-40B4-BE49-F238E27FC236}">
                <a16:creationId xmlns:a16="http://schemas.microsoft.com/office/drawing/2014/main" id="{1329A0AA-3E6D-3BB7-FA06-945863331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1490" y="4813"/>
            <a:ext cx="659997" cy="8232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9006" y="1913578"/>
            <a:ext cx="5913932" cy="37484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dirty="0">
              <a:latin typeface="Arial Narrow" panose="020B0606020202030204" pitchFamily="34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b="1" dirty="0">
                <a:latin typeface="Arial Narrow"/>
              </a:rPr>
              <a:t>За период </a:t>
            </a:r>
            <a:r>
              <a:rPr lang="en-US" b="1" dirty="0">
                <a:latin typeface="Arial Narrow"/>
              </a:rPr>
              <a:t>2016-202</a:t>
            </a:r>
            <a:r>
              <a:rPr lang="ru-RU" b="1" dirty="0">
                <a:latin typeface="Arial Narrow"/>
              </a:rPr>
              <a:t>3 </a:t>
            </a:r>
            <a:r>
              <a:rPr lang="en-US" dirty="0">
                <a:latin typeface="Arial Narrow"/>
              </a:rPr>
              <a:t>разработано </a:t>
            </a:r>
            <a:r>
              <a:rPr lang="ru-RU" b="1" dirty="0">
                <a:latin typeface="Arial Narrow"/>
              </a:rPr>
              <a:t>116</a:t>
            </a:r>
            <a:r>
              <a:rPr lang="en-US" b="1" dirty="0">
                <a:latin typeface="Arial Narrow"/>
              </a:rPr>
              <a:t> онлайн курс</a:t>
            </a:r>
            <a:r>
              <a:rPr lang="ru-RU" b="1" dirty="0">
                <a:latin typeface="Arial Narrow"/>
              </a:rPr>
              <a:t>ов </a:t>
            </a:r>
            <a:r>
              <a:rPr lang="en-US" b="1" dirty="0">
                <a:latin typeface="Arial Narrow"/>
              </a:rPr>
              <a:t>формат</a:t>
            </a:r>
            <a:r>
              <a:rPr lang="ru-RU" b="1" dirty="0">
                <a:latin typeface="Arial Narrow"/>
              </a:rPr>
              <a:t>а </a:t>
            </a:r>
            <a:r>
              <a:rPr lang="en-US" dirty="0">
                <a:latin typeface="Arial Narrow"/>
              </a:rPr>
              <a:t>МООC </a:t>
            </a:r>
            <a:r>
              <a:rPr lang="ru-RU" dirty="0">
                <a:latin typeface="Arial Narrow"/>
              </a:rPr>
              <a:t>(</a:t>
            </a:r>
            <a:r>
              <a:rPr lang="en-US" dirty="0">
                <a:latin typeface="Arial Narrow"/>
              </a:rPr>
              <a:t>massive open online course)</a:t>
            </a:r>
            <a:r>
              <a:rPr lang="ru-RU" dirty="0">
                <a:latin typeface="Arial Narrow"/>
              </a:rPr>
              <a:t> </a:t>
            </a:r>
            <a:endParaRPr lang="ru-RU" dirty="0">
              <a:latin typeface="Arial Narrow" panose="020B0606020202030204" pitchFamily="34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ru-RU" sz="1200" dirty="0">
              <a:latin typeface="Arial Narrow" panose="020B0606020202030204" pitchFamily="34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b="1" dirty="0">
                <a:latin typeface="Arial Narrow"/>
              </a:rPr>
              <a:t>Обучалось с применением дистанционных технологий </a:t>
            </a:r>
            <a:endParaRPr lang="ru-RU" b="1" dirty="0">
              <a:latin typeface="Arial Narrow" panose="020B0606020202030204" pitchFamily="34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latin typeface="Arial Narrow"/>
              </a:rPr>
              <a:t>за</a:t>
            </a:r>
            <a:r>
              <a:rPr lang="ru-RU" b="1" dirty="0">
                <a:latin typeface="Arial Narrow"/>
              </a:rPr>
              <a:t> период 2022-2023:</a:t>
            </a: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k-KZ" sz="1800" dirty="0">
                <a:effectLst/>
                <a:latin typeface="Arial Narrow"/>
                <a:ea typeface="Calibri" panose="020F0502020204030204" pitchFamily="34" charset="0"/>
              </a:rPr>
              <a:t>в </a:t>
            </a:r>
            <a:r>
              <a:rPr lang="kk-KZ" sz="1800" dirty="0" err="1">
                <a:effectLst/>
                <a:latin typeface="Arial Narrow"/>
                <a:ea typeface="Calibri" panose="020F0502020204030204" pitchFamily="34" charset="0"/>
              </a:rPr>
              <a:t>осеннем</a:t>
            </a:r>
            <a:r>
              <a:rPr lang="kk-KZ" sz="1800" dirty="0">
                <a:effectLst/>
                <a:latin typeface="Arial Narrow"/>
                <a:ea typeface="Calibri" panose="020F0502020204030204" pitchFamily="34" charset="0"/>
              </a:rPr>
              <a:t> </a:t>
            </a:r>
            <a:r>
              <a:rPr lang="kk-KZ" sz="1800" dirty="0" err="1">
                <a:effectLst/>
                <a:latin typeface="Arial Narrow"/>
                <a:ea typeface="Calibri" panose="020F0502020204030204" pitchFamily="34" charset="0"/>
              </a:rPr>
              <a:t>семестре</a:t>
            </a:r>
            <a:r>
              <a:rPr lang="kk-KZ" sz="1800" dirty="0">
                <a:effectLst/>
                <a:latin typeface="Arial Narrow"/>
                <a:ea typeface="Calibri" panose="020F0502020204030204" pitchFamily="34" charset="0"/>
              </a:rPr>
              <a:t> </a:t>
            </a:r>
            <a:r>
              <a:rPr lang="kk-KZ" sz="1800" dirty="0">
                <a:effectLst/>
                <a:latin typeface="Arial Narrow"/>
                <a:ea typeface="Times New Roman" panose="02020603050405020304" pitchFamily="18" charset="0"/>
              </a:rPr>
              <a:t>11 515 </a:t>
            </a:r>
            <a:r>
              <a:rPr lang="kk-KZ" sz="1800" dirty="0" err="1">
                <a:effectLst/>
                <a:latin typeface="Arial Narrow"/>
                <a:ea typeface="Calibri" panose="020F0502020204030204" pitchFamily="34" charset="0"/>
              </a:rPr>
              <a:t>обучающихся</a:t>
            </a:r>
            <a:r>
              <a:rPr lang="en-US" sz="1800" dirty="0">
                <a:effectLst/>
                <a:latin typeface="Arial Narrow"/>
                <a:ea typeface="Calibri" panose="020F0502020204030204" pitchFamily="34" charset="0"/>
              </a:rPr>
              <a:t>;</a:t>
            </a:r>
            <a:endParaRPr lang="kk-KZ" sz="1800" dirty="0">
              <a:effectLst/>
              <a:latin typeface="Arial Narrow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k-KZ" sz="1800" dirty="0">
                <a:effectLst/>
                <a:latin typeface="Arial Narrow"/>
                <a:ea typeface="Calibri" panose="020F0502020204030204" pitchFamily="34" charset="0"/>
              </a:rPr>
              <a:t>в </a:t>
            </a:r>
            <a:r>
              <a:rPr lang="kk-KZ" sz="1800" dirty="0" err="1">
                <a:effectLst/>
                <a:latin typeface="Arial Narrow"/>
                <a:ea typeface="Calibri" panose="020F0502020204030204" pitchFamily="34" charset="0"/>
              </a:rPr>
              <a:t>весеннем</a:t>
            </a:r>
            <a:r>
              <a:rPr lang="kk-KZ" sz="1800" dirty="0">
                <a:effectLst/>
                <a:latin typeface="Arial Narrow"/>
                <a:ea typeface="Calibri" panose="020F0502020204030204" pitchFamily="34" charset="0"/>
              </a:rPr>
              <a:t> </a:t>
            </a:r>
            <a:r>
              <a:rPr lang="kk-KZ" sz="1800" dirty="0" err="1">
                <a:effectLst/>
                <a:latin typeface="Arial Narrow"/>
                <a:ea typeface="Calibri" panose="020F0502020204030204" pitchFamily="34" charset="0"/>
              </a:rPr>
              <a:t>семестре</a:t>
            </a:r>
            <a:r>
              <a:rPr lang="kk-KZ" sz="1800" dirty="0">
                <a:effectLst/>
                <a:latin typeface="Arial Narrow"/>
                <a:ea typeface="Calibri" panose="020F0502020204030204" pitchFamily="34" charset="0"/>
              </a:rPr>
              <a:t> </a:t>
            </a:r>
            <a:r>
              <a:rPr lang="kk-KZ" sz="1800" dirty="0">
                <a:effectLst/>
                <a:latin typeface="Arial Narrow"/>
                <a:ea typeface="Times New Roman" panose="02020603050405020304" pitchFamily="18" charset="0"/>
              </a:rPr>
              <a:t>12 850</a:t>
            </a:r>
            <a:r>
              <a:rPr lang="kk-KZ" sz="1800" dirty="0">
                <a:effectLst/>
                <a:latin typeface="Arial Narrow"/>
                <a:ea typeface="Calibri" panose="020F0502020204030204" pitchFamily="34" charset="0"/>
              </a:rPr>
              <a:t> </a:t>
            </a:r>
            <a:r>
              <a:rPr lang="kk-KZ" sz="1800" dirty="0" err="1">
                <a:effectLst/>
                <a:latin typeface="Arial Narrow"/>
                <a:ea typeface="Calibri" panose="020F0502020204030204" pitchFamily="34" charset="0"/>
              </a:rPr>
              <a:t>обучающихся</a:t>
            </a:r>
            <a:r>
              <a:rPr lang="en-US" dirty="0">
                <a:latin typeface="Arial Narrow"/>
              </a:rPr>
              <a:t>.</a:t>
            </a:r>
            <a:endParaRPr lang="ru-RU" dirty="0">
              <a:latin typeface="Arial Narrow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ru-RU" sz="1200" dirty="0">
              <a:latin typeface="Arial Narrow" panose="020B0606020202030204" pitchFamily="34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b="1" dirty="0">
                <a:latin typeface="Arial Narrow"/>
              </a:rPr>
              <a:t>24</a:t>
            </a:r>
            <a:r>
              <a:rPr lang="en-US" b="1" dirty="0">
                <a:latin typeface="Arial Narrow"/>
              </a:rPr>
              <a:t> форм</a:t>
            </a:r>
            <a:r>
              <a:rPr lang="ru-RU" b="1" dirty="0">
                <a:latin typeface="Arial Narrow"/>
              </a:rPr>
              <a:t>ы</a:t>
            </a:r>
            <a:r>
              <a:rPr lang="en-US" b="1" dirty="0">
                <a:latin typeface="Arial Narrow"/>
              </a:rPr>
              <a:t> экзаменов </a:t>
            </a:r>
            <a:r>
              <a:rPr lang="en-US" dirty="0">
                <a:latin typeface="Arial Narrow"/>
              </a:rPr>
              <a:t>разработан</a:t>
            </a:r>
            <a:r>
              <a:rPr lang="ru-RU" dirty="0">
                <a:latin typeface="Arial Narrow"/>
              </a:rPr>
              <a:t>ы</a:t>
            </a:r>
            <a:r>
              <a:rPr lang="en-US" dirty="0">
                <a:latin typeface="Arial Narrow"/>
              </a:rPr>
              <a:t> для проведения итогового контроля</a:t>
            </a:r>
            <a:r>
              <a:rPr lang="ru-RU" dirty="0">
                <a:latin typeface="Arial Narrow"/>
              </a:rPr>
              <a:t>, </a:t>
            </a:r>
            <a:r>
              <a:rPr lang="ru-RU" b="1" dirty="0">
                <a:latin typeface="Arial Narrow"/>
              </a:rPr>
              <a:t>20 </a:t>
            </a:r>
            <a:r>
              <a:rPr lang="ru-RU" dirty="0">
                <a:latin typeface="Arial Narrow"/>
              </a:rPr>
              <a:t>из них – </a:t>
            </a:r>
            <a:r>
              <a:rPr lang="ru-RU" b="1" dirty="0">
                <a:latin typeface="Arial Narrow"/>
              </a:rPr>
              <a:t>с применением цифровых технолгий.</a:t>
            </a:r>
            <a:r>
              <a:rPr lang="en-US" b="1" dirty="0">
                <a:latin typeface="Arial Narrow"/>
              </a:rPr>
              <a:t> </a:t>
            </a:r>
            <a:endParaRPr lang="ru-RU" b="1" dirty="0">
              <a:latin typeface="Arial Narrow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ru-RU" sz="1200" b="1" dirty="0">
              <a:latin typeface="Arial Narrow" panose="020B0606020202030204" pitchFamily="34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latin typeface="Arial Narrow"/>
              </a:rPr>
              <a:t>Cвыше </a:t>
            </a:r>
            <a:r>
              <a:rPr lang="ru-RU" b="1" dirty="0">
                <a:latin typeface="Arial Narrow"/>
              </a:rPr>
              <a:t>4</a:t>
            </a:r>
            <a:r>
              <a:rPr lang="en-US" b="1" dirty="0">
                <a:latin typeface="Arial Narrow"/>
              </a:rPr>
              <a:t>000 МООC </a:t>
            </a:r>
            <a:r>
              <a:rPr lang="en-US" dirty="0">
                <a:latin typeface="Arial Narrow"/>
              </a:rPr>
              <a:t>ведущих университетов мира,</a:t>
            </a:r>
            <a:r>
              <a:rPr lang="ru-RU" dirty="0">
                <a:latin typeface="Arial Narrow"/>
              </a:rPr>
              <a:t> р</a:t>
            </a:r>
            <a:r>
              <a:rPr lang="en-US" dirty="0">
                <a:latin typeface="Arial Narrow"/>
              </a:rPr>
              <a:t>азмещенных на платформах Coursera, Stepik, Интуит, Лекториум, Cisco и т.д, интегрировано в образовательные программы.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ru-RU" b="1" dirty="0">
              <a:latin typeface="Arial Narrow" panose="020B0606020202030204" pitchFamily="34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ru-RU" b="1" dirty="0">
              <a:latin typeface="Arial Narrow" panose="020B0606020202030204" pitchFamily="34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 descr="Изображение выглядит как текст, внутренний, ноутбук&#10;&#10;Автоматически созданное описание">
            <a:extLst>
              <a:ext uri="{FF2B5EF4-FFF2-40B4-BE49-F238E27FC236}">
                <a16:creationId xmlns:a16="http://schemas.microsoft.com/office/drawing/2014/main" id="{5FF37659-9636-96E0-E841-8FA74C339F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" r="21516" b="-1"/>
          <a:stretch/>
        </p:blipFill>
        <p:spPr>
          <a:xfrm>
            <a:off x="6436713" y="3429001"/>
            <a:ext cx="2743201" cy="264735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63A3C90-C1DC-4EA5-AE5D-112C7D0B4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Рисунок 4" descr="Изображение выглядит как человек, в помещении, одежда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1BB43C98-7E1D-0B83-92F7-6911DFB63C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8" t="-709" r="-1" b="709"/>
          <a:stretch/>
        </p:blipFill>
        <p:spPr>
          <a:xfrm>
            <a:off x="6436713" y="1383845"/>
            <a:ext cx="2743201" cy="2108686"/>
          </a:xfrm>
          <a:prstGeom prst="rect">
            <a:avLst/>
          </a:prstGeom>
        </p:spPr>
      </p:pic>
      <p:pic>
        <p:nvPicPr>
          <p:cNvPr id="8" name="Рисунок 7" descr="Изображение выглядит как в помещении, человек, Персональный компьютер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B3E8D9AB-F7B1-D654-1D3E-951A666F25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8" t="-731" r="12967" b="731"/>
          <a:stretch/>
        </p:blipFill>
        <p:spPr>
          <a:xfrm>
            <a:off x="9179914" y="3429000"/>
            <a:ext cx="2811602" cy="2647351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к, в помещении, компьютер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91EE29E8-8C12-851B-837E-CAE57A4BB7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935" y="1383844"/>
            <a:ext cx="2811581" cy="2108686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3E8E5D52-DFBB-7622-7E22-42E4767D0FFE}"/>
              </a:ext>
            </a:extLst>
          </p:cNvPr>
          <p:cNvSpPr txBox="1">
            <a:spLocks/>
          </p:cNvSpPr>
          <p:nvPr/>
        </p:nvSpPr>
        <p:spPr>
          <a:xfrm>
            <a:off x="-1791330" y="368875"/>
            <a:ext cx="10226739" cy="411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Arial Narrow"/>
                <a:cs typeface="Arial"/>
              </a:rPr>
              <a:t>РАЗВИТИЕ ДИСТАНЦИОННОГО И ОНЛАЙН – ОБУЧЕНИЯ</a:t>
            </a:r>
            <a:endParaRPr lang="ru-RU" sz="2000" dirty="0">
              <a:solidFill>
                <a:schemeClr val="bg1"/>
              </a:solidFill>
              <a:latin typeface="Arial Narrow"/>
              <a:cs typeface="Arial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ru-RU" sz="2000" b="1" dirty="0">
              <a:solidFill>
                <a:schemeClr val="bg1"/>
              </a:solidFill>
              <a:latin typeface="Arial Narrow"/>
              <a:cs typeface="Arial" panose="020B0604020202020204" pitchFamily="34" charset="0"/>
            </a:endParaRPr>
          </a:p>
        </p:txBody>
      </p:sp>
      <p:cxnSp>
        <p:nvCxnSpPr>
          <p:cNvPr id="17" name="Google Shape;153;p29">
            <a:extLst>
              <a:ext uri="{FF2B5EF4-FFF2-40B4-BE49-F238E27FC236}">
                <a16:creationId xmlns:a16="http://schemas.microsoft.com/office/drawing/2014/main" id="{07C1A7D4-96A2-6E76-3239-EEBA09601556}"/>
              </a:ext>
            </a:extLst>
          </p:cNvPr>
          <p:cNvCxnSpPr>
            <a:cxnSpLocks/>
          </p:cNvCxnSpPr>
          <p:nvPr/>
        </p:nvCxnSpPr>
        <p:spPr>
          <a:xfrm flipV="1">
            <a:off x="347182" y="637869"/>
            <a:ext cx="6985953" cy="21576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85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2FF6EFF-81A1-47DC-AE39-13DEB6BC9103}"/>
              </a:ext>
            </a:extLst>
          </p:cNvPr>
          <p:cNvSpPr txBox="1">
            <a:spLocks/>
          </p:cNvSpPr>
          <p:nvPr/>
        </p:nvSpPr>
        <p:spPr>
          <a:xfrm>
            <a:off x="384479" y="418632"/>
            <a:ext cx="10503842" cy="703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ВЫСШЕЕ И ПОСЛЕВУЗОВСКОЕ ОБРАЗОВАНИЕ – 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ЦЕНТР КОЛЛЕКТИВНОГО ТРАНСФЕРА ТЕХНОЛОГИЙ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	</a:t>
            </a: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F07FAEB-8F6E-4737-A833-95B686A97BF7}"/>
              </a:ext>
            </a:extLst>
          </p:cNvPr>
          <p:cNvSpPr/>
          <p:nvPr/>
        </p:nvSpPr>
        <p:spPr>
          <a:xfrm>
            <a:off x="398433" y="2405722"/>
            <a:ext cx="3671258" cy="3892441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D372E78-3C16-4861-9524-EB0643B2BD45}"/>
              </a:ext>
            </a:extLst>
          </p:cNvPr>
          <p:cNvGrpSpPr/>
          <p:nvPr/>
        </p:nvGrpSpPr>
        <p:grpSpPr>
          <a:xfrm>
            <a:off x="3860632" y="4395898"/>
            <a:ext cx="8259617" cy="2262510"/>
            <a:chOff x="4522764" y="2970030"/>
            <a:chExt cx="6647134" cy="1775978"/>
          </a:xfrm>
        </p:grpSpPr>
        <p:sp>
          <p:nvSpPr>
            <p:cNvPr id="16" name="Google Shape;132;p16">
              <a:extLst>
                <a:ext uri="{FF2B5EF4-FFF2-40B4-BE49-F238E27FC236}">
                  <a16:creationId xmlns:a16="http://schemas.microsoft.com/office/drawing/2014/main" id="{58110C2E-AAAC-46FD-952C-0F1126628A01}"/>
                </a:ext>
              </a:extLst>
            </p:cNvPr>
            <p:cNvSpPr/>
            <p:nvPr/>
          </p:nvSpPr>
          <p:spPr>
            <a:xfrm>
              <a:off x="5058939" y="3092014"/>
              <a:ext cx="1415905" cy="1425584"/>
            </a:xfrm>
            <a:custGeom>
              <a:avLst/>
              <a:gdLst/>
              <a:ahLst/>
              <a:cxnLst/>
              <a:rect l="l" t="t" r="r" b="b"/>
              <a:pathLst>
                <a:path w="10921" h="10921" extrusionOk="0">
                  <a:moveTo>
                    <a:pt x="5458" y="1"/>
                  </a:moveTo>
                  <a:cubicBezTo>
                    <a:pt x="2446" y="1"/>
                    <a:pt x="1" y="2446"/>
                    <a:pt x="1" y="5464"/>
                  </a:cubicBezTo>
                  <a:cubicBezTo>
                    <a:pt x="1" y="8475"/>
                    <a:pt x="2446" y="10921"/>
                    <a:pt x="5458" y="10921"/>
                  </a:cubicBezTo>
                  <a:cubicBezTo>
                    <a:pt x="8475" y="10921"/>
                    <a:pt x="10921" y="8475"/>
                    <a:pt x="10921" y="5464"/>
                  </a:cubicBezTo>
                  <a:cubicBezTo>
                    <a:pt x="10921" y="2446"/>
                    <a:pt x="8475" y="1"/>
                    <a:pt x="5458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203864">
                    <a:shade val="30000"/>
                    <a:satMod val="115000"/>
                  </a:srgbClr>
                </a:gs>
                <a:gs pos="50000">
                  <a:srgbClr val="203864">
                    <a:shade val="67500"/>
                    <a:satMod val="115000"/>
                  </a:srgbClr>
                </a:gs>
                <a:gs pos="100000">
                  <a:srgbClr val="203864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solidFill>
                <a:srgbClr val="20386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133;p16">
              <a:extLst>
                <a:ext uri="{FF2B5EF4-FFF2-40B4-BE49-F238E27FC236}">
                  <a16:creationId xmlns:a16="http://schemas.microsoft.com/office/drawing/2014/main" id="{DFB0A4AD-BB88-4FF8-A543-8AAAB6AF84EF}"/>
                </a:ext>
              </a:extLst>
            </p:cNvPr>
            <p:cNvSpPr/>
            <p:nvPr/>
          </p:nvSpPr>
          <p:spPr>
            <a:xfrm>
              <a:off x="5044348" y="3058619"/>
              <a:ext cx="1458979" cy="1458979"/>
            </a:xfrm>
            <a:custGeom>
              <a:avLst/>
              <a:gdLst/>
              <a:ahLst/>
              <a:cxnLst/>
              <a:rect l="l" t="t" r="r" b="b"/>
              <a:pathLst>
                <a:path w="11446" h="11446" extrusionOk="0">
                  <a:moveTo>
                    <a:pt x="5720" y="526"/>
                  </a:moveTo>
                  <a:cubicBezTo>
                    <a:pt x="8591" y="526"/>
                    <a:pt x="10920" y="2854"/>
                    <a:pt x="10920" y="5726"/>
                  </a:cubicBezTo>
                  <a:cubicBezTo>
                    <a:pt x="10920" y="8591"/>
                    <a:pt x="8591" y="10926"/>
                    <a:pt x="5720" y="10926"/>
                  </a:cubicBezTo>
                  <a:cubicBezTo>
                    <a:pt x="2854" y="10926"/>
                    <a:pt x="520" y="8591"/>
                    <a:pt x="520" y="5726"/>
                  </a:cubicBezTo>
                  <a:cubicBezTo>
                    <a:pt x="520" y="2854"/>
                    <a:pt x="2854" y="526"/>
                    <a:pt x="5720" y="526"/>
                  </a:cubicBezTo>
                  <a:close/>
                  <a:moveTo>
                    <a:pt x="5720" y="0"/>
                  </a:moveTo>
                  <a:cubicBezTo>
                    <a:pt x="2568" y="0"/>
                    <a:pt x="0" y="2568"/>
                    <a:pt x="0" y="5726"/>
                  </a:cubicBezTo>
                  <a:cubicBezTo>
                    <a:pt x="0" y="8877"/>
                    <a:pt x="2568" y="11445"/>
                    <a:pt x="5720" y="11445"/>
                  </a:cubicBezTo>
                  <a:cubicBezTo>
                    <a:pt x="8877" y="11445"/>
                    <a:pt x="11445" y="8877"/>
                    <a:pt x="11445" y="5726"/>
                  </a:cubicBezTo>
                  <a:cubicBezTo>
                    <a:pt x="11445" y="2568"/>
                    <a:pt x="8877" y="0"/>
                    <a:pt x="572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20386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Google Shape;134;p16">
              <a:extLst>
                <a:ext uri="{FF2B5EF4-FFF2-40B4-BE49-F238E27FC236}">
                  <a16:creationId xmlns:a16="http://schemas.microsoft.com/office/drawing/2014/main" id="{62F817F0-B2D9-48CD-9674-6AA5AB750D7F}"/>
                </a:ext>
              </a:extLst>
            </p:cNvPr>
            <p:cNvSpPr/>
            <p:nvPr/>
          </p:nvSpPr>
          <p:spPr>
            <a:xfrm>
              <a:off x="4563042" y="2970030"/>
              <a:ext cx="2437920" cy="823687"/>
            </a:xfrm>
            <a:custGeom>
              <a:avLst/>
              <a:gdLst/>
              <a:ahLst/>
              <a:cxnLst/>
              <a:rect l="l" t="t" r="r" b="b"/>
              <a:pathLst>
                <a:path w="19126" h="6462" extrusionOk="0">
                  <a:moveTo>
                    <a:pt x="9496" y="1"/>
                  </a:moveTo>
                  <a:cubicBezTo>
                    <a:pt x="5971" y="1"/>
                    <a:pt x="3105" y="2855"/>
                    <a:pt x="3082" y="6374"/>
                  </a:cubicBezTo>
                  <a:lnTo>
                    <a:pt x="0" y="6374"/>
                  </a:lnTo>
                  <a:lnTo>
                    <a:pt x="0" y="6462"/>
                  </a:lnTo>
                  <a:lnTo>
                    <a:pt x="3163" y="6462"/>
                  </a:lnTo>
                  <a:lnTo>
                    <a:pt x="3163" y="6421"/>
                  </a:lnTo>
                  <a:cubicBezTo>
                    <a:pt x="3163" y="2925"/>
                    <a:pt x="6006" y="88"/>
                    <a:pt x="9496" y="88"/>
                  </a:cubicBezTo>
                  <a:cubicBezTo>
                    <a:pt x="12992" y="88"/>
                    <a:pt x="15828" y="2931"/>
                    <a:pt x="15828" y="6421"/>
                  </a:cubicBezTo>
                  <a:lnTo>
                    <a:pt x="15828" y="6462"/>
                  </a:lnTo>
                  <a:lnTo>
                    <a:pt x="19126" y="6462"/>
                  </a:lnTo>
                  <a:lnTo>
                    <a:pt x="19126" y="6374"/>
                  </a:lnTo>
                  <a:lnTo>
                    <a:pt x="15916" y="6374"/>
                  </a:lnTo>
                  <a:cubicBezTo>
                    <a:pt x="15892" y="2855"/>
                    <a:pt x="13021" y="1"/>
                    <a:pt x="9496" y="1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Google Shape;135;p16">
              <a:extLst>
                <a:ext uri="{FF2B5EF4-FFF2-40B4-BE49-F238E27FC236}">
                  <a16:creationId xmlns:a16="http://schemas.microsoft.com/office/drawing/2014/main" id="{E3B53E1B-09F8-4BA1-A7CE-E436CB870A36}"/>
                </a:ext>
              </a:extLst>
            </p:cNvPr>
            <p:cNvSpPr/>
            <p:nvPr/>
          </p:nvSpPr>
          <p:spPr>
            <a:xfrm>
              <a:off x="4522764" y="3746673"/>
              <a:ext cx="84255" cy="83491"/>
            </a:xfrm>
            <a:custGeom>
              <a:avLst/>
              <a:gdLst/>
              <a:ahLst/>
              <a:cxnLst/>
              <a:rect l="l" t="t" r="r" b="b"/>
              <a:pathLst>
                <a:path w="661" h="655" extrusionOk="0">
                  <a:moveTo>
                    <a:pt x="328" y="1"/>
                  </a:moveTo>
                  <a:cubicBezTo>
                    <a:pt x="147" y="1"/>
                    <a:pt x="1" y="147"/>
                    <a:pt x="1" y="328"/>
                  </a:cubicBezTo>
                  <a:cubicBezTo>
                    <a:pt x="1" y="509"/>
                    <a:pt x="147" y="655"/>
                    <a:pt x="328" y="655"/>
                  </a:cubicBezTo>
                  <a:cubicBezTo>
                    <a:pt x="509" y="655"/>
                    <a:pt x="660" y="509"/>
                    <a:pt x="660" y="328"/>
                  </a:cubicBezTo>
                  <a:cubicBezTo>
                    <a:pt x="660" y="147"/>
                    <a:pt x="509" y="1"/>
                    <a:pt x="328" y="1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Google Shape;136;p16">
              <a:extLst>
                <a:ext uri="{FF2B5EF4-FFF2-40B4-BE49-F238E27FC236}">
                  <a16:creationId xmlns:a16="http://schemas.microsoft.com/office/drawing/2014/main" id="{4C8A45FD-5A62-4869-86CF-6471CE398574}"/>
                </a:ext>
              </a:extLst>
            </p:cNvPr>
            <p:cNvSpPr/>
            <p:nvPr/>
          </p:nvSpPr>
          <p:spPr>
            <a:xfrm>
              <a:off x="6957712" y="3746673"/>
              <a:ext cx="83362" cy="83491"/>
            </a:xfrm>
            <a:custGeom>
              <a:avLst/>
              <a:gdLst/>
              <a:ahLst/>
              <a:cxnLst/>
              <a:rect l="l" t="t" r="r" b="b"/>
              <a:pathLst>
                <a:path w="654" h="655" extrusionOk="0">
                  <a:moveTo>
                    <a:pt x="327" y="1"/>
                  </a:moveTo>
                  <a:cubicBezTo>
                    <a:pt x="146" y="1"/>
                    <a:pt x="0" y="147"/>
                    <a:pt x="0" y="328"/>
                  </a:cubicBezTo>
                  <a:cubicBezTo>
                    <a:pt x="0" y="509"/>
                    <a:pt x="146" y="655"/>
                    <a:pt x="327" y="655"/>
                  </a:cubicBezTo>
                  <a:cubicBezTo>
                    <a:pt x="508" y="655"/>
                    <a:pt x="654" y="509"/>
                    <a:pt x="654" y="328"/>
                  </a:cubicBezTo>
                  <a:cubicBezTo>
                    <a:pt x="654" y="147"/>
                    <a:pt x="508" y="1"/>
                    <a:pt x="327" y="1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Google Shape;137;p16">
              <a:extLst>
                <a:ext uri="{FF2B5EF4-FFF2-40B4-BE49-F238E27FC236}">
                  <a16:creationId xmlns:a16="http://schemas.microsoft.com/office/drawing/2014/main" id="{1347DC6B-26E0-4C90-B1C4-E565F2659279}"/>
                </a:ext>
              </a:extLst>
            </p:cNvPr>
            <p:cNvSpPr/>
            <p:nvPr/>
          </p:nvSpPr>
          <p:spPr>
            <a:xfrm>
              <a:off x="7148145" y="3231206"/>
              <a:ext cx="1392059" cy="1392824"/>
            </a:xfrm>
            <a:custGeom>
              <a:avLst/>
              <a:gdLst/>
              <a:ahLst/>
              <a:cxnLst/>
              <a:rect l="l" t="t" r="r" b="b"/>
              <a:pathLst>
                <a:path w="10921" h="10927" extrusionOk="0">
                  <a:moveTo>
                    <a:pt x="5463" y="0"/>
                  </a:moveTo>
                  <a:cubicBezTo>
                    <a:pt x="2446" y="0"/>
                    <a:pt x="0" y="2446"/>
                    <a:pt x="0" y="5463"/>
                  </a:cubicBezTo>
                  <a:cubicBezTo>
                    <a:pt x="0" y="8481"/>
                    <a:pt x="2446" y="10926"/>
                    <a:pt x="5463" y="10926"/>
                  </a:cubicBezTo>
                  <a:cubicBezTo>
                    <a:pt x="8481" y="10926"/>
                    <a:pt x="10920" y="8481"/>
                    <a:pt x="10920" y="5463"/>
                  </a:cubicBezTo>
                  <a:cubicBezTo>
                    <a:pt x="10920" y="2446"/>
                    <a:pt x="8481" y="0"/>
                    <a:pt x="546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2D4E88">
                    <a:shade val="30000"/>
                    <a:satMod val="115000"/>
                  </a:srgbClr>
                </a:gs>
                <a:gs pos="50000">
                  <a:srgbClr val="2D4E88">
                    <a:shade val="67500"/>
                    <a:satMod val="115000"/>
                  </a:srgbClr>
                </a:gs>
                <a:gs pos="100000">
                  <a:srgbClr val="2D4E88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Google Shape;138;p16">
              <a:extLst>
                <a:ext uri="{FF2B5EF4-FFF2-40B4-BE49-F238E27FC236}">
                  <a16:creationId xmlns:a16="http://schemas.microsoft.com/office/drawing/2014/main" id="{D00171AD-A596-4DD7-978C-C54DFA7BB4BB}"/>
                </a:ext>
              </a:extLst>
            </p:cNvPr>
            <p:cNvSpPr/>
            <p:nvPr/>
          </p:nvSpPr>
          <p:spPr>
            <a:xfrm>
              <a:off x="7114622" y="3198447"/>
              <a:ext cx="1458979" cy="1458979"/>
            </a:xfrm>
            <a:custGeom>
              <a:avLst/>
              <a:gdLst/>
              <a:ahLst/>
              <a:cxnLst/>
              <a:rect l="l" t="t" r="r" b="b"/>
              <a:pathLst>
                <a:path w="11446" h="11446" extrusionOk="0">
                  <a:moveTo>
                    <a:pt x="5726" y="520"/>
                  </a:moveTo>
                  <a:cubicBezTo>
                    <a:pt x="8592" y="520"/>
                    <a:pt x="10926" y="2855"/>
                    <a:pt x="10926" y="5720"/>
                  </a:cubicBezTo>
                  <a:cubicBezTo>
                    <a:pt x="10926" y="8586"/>
                    <a:pt x="8592" y="10920"/>
                    <a:pt x="5726" y="10920"/>
                  </a:cubicBezTo>
                  <a:cubicBezTo>
                    <a:pt x="2861" y="10920"/>
                    <a:pt x="526" y="8586"/>
                    <a:pt x="526" y="5720"/>
                  </a:cubicBezTo>
                  <a:cubicBezTo>
                    <a:pt x="526" y="2855"/>
                    <a:pt x="2861" y="520"/>
                    <a:pt x="5726" y="520"/>
                  </a:cubicBezTo>
                  <a:close/>
                  <a:moveTo>
                    <a:pt x="5726" y="1"/>
                  </a:moveTo>
                  <a:cubicBezTo>
                    <a:pt x="2569" y="1"/>
                    <a:pt x="1" y="2563"/>
                    <a:pt x="1" y="5720"/>
                  </a:cubicBezTo>
                  <a:cubicBezTo>
                    <a:pt x="1" y="8878"/>
                    <a:pt x="2569" y="11446"/>
                    <a:pt x="5726" y="11446"/>
                  </a:cubicBezTo>
                  <a:cubicBezTo>
                    <a:pt x="8878" y="11446"/>
                    <a:pt x="11446" y="8878"/>
                    <a:pt x="11446" y="5720"/>
                  </a:cubicBezTo>
                  <a:cubicBezTo>
                    <a:pt x="11446" y="2563"/>
                    <a:pt x="8878" y="1"/>
                    <a:pt x="572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2D4E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Google Shape;139;p16">
              <a:extLst>
                <a:ext uri="{FF2B5EF4-FFF2-40B4-BE49-F238E27FC236}">
                  <a16:creationId xmlns:a16="http://schemas.microsoft.com/office/drawing/2014/main" id="{F0DD1E01-BF6A-49D4-A835-3845AD59856B}"/>
                </a:ext>
              </a:extLst>
            </p:cNvPr>
            <p:cNvSpPr/>
            <p:nvPr/>
          </p:nvSpPr>
          <p:spPr>
            <a:xfrm>
              <a:off x="6617001" y="3922321"/>
              <a:ext cx="2438048" cy="823687"/>
            </a:xfrm>
            <a:custGeom>
              <a:avLst/>
              <a:gdLst/>
              <a:ahLst/>
              <a:cxnLst/>
              <a:rect l="l" t="t" r="r" b="b"/>
              <a:pathLst>
                <a:path w="19127" h="6462" extrusionOk="0">
                  <a:moveTo>
                    <a:pt x="0" y="0"/>
                  </a:moveTo>
                  <a:lnTo>
                    <a:pt x="0" y="82"/>
                  </a:lnTo>
                  <a:lnTo>
                    <a:pt x="3210" y="82"/>
                  </a:lnTo>
                  <a:cubicBezTo>
                    <a:pt x="3234" y="3607"/>
                    <a:pt x="6105" y="6461"/>
                    <a:pt x="9630" y="6461"/>
                  </a:cubicBezTo>
                  <a:cubicBezTo>
                    <a:pt x="13155" y="6461"/>
                    <a:pt x="16027" y="3607"/>
                    <a:pt x="16044" y="82"/>
                  </a:cubicBezTo>
                  <a:lnTo>
                    <a:pt x="19126" y="82"/>
                  </a:lnTo>
                  <a:lnTo>
                    <a:pt x="19126" y="0"/>
                  </a:lnTo>
                  <a:lnTo>
                    <a:pt x="15963" y="0"/>
                  </a:lnTo>
                  <a:lnTo>
                    <a:pt x="15963" y="41"/>
                  </a:lnTo>
                  <a:cubicBezTo>
                    <a:pt x="15963" y="3531"/>
                    <a:pt x="13120" y="6374"/>
                    <a:pt x="9630" y="6374"/>
                  </a:cubicBezTo>
                  <a:cubicBezTo>
                    <a:pt x="6140" y="6374"/>
                    <a:pt x="3298" y="3531"/>
                    <a:pt x="3298" y="41"/>
                  </a:cubicBezTo>
                  <a:lnTo>
                    <a:pt x="3298" y="0"/>
                  </a:ln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Google Shape;140;p16">
              <a:extLst>
                <a:ext uri="{FF2B5EF4-FFF2-40B4-BE49-F238E27FC236}">
                  <a16:creationId xmlns:a16="http://schemas.microsoft.com/office/drawing/2014/main" id="{49B73F91-144D-44DB-816B-E74681157726}"/>
                </a:ext>
              </a:extLst>
            </p:cNvPr>
            <p:cNvSpPr/>
            <p:nvPr/>
          </p:nvSpPr>
          <p:spPr>
            <a:xfrm>
              <a:off x="9011672" y="3885865"/>
              <a:ext cx="83491" cy="83491"/>
            </a:xfrm>
            <a:custGeom>
              <a:avLst/>
              <a:gdLst/>
              <a:ahLst/>
              <a:cxnLst/>
              <a:rect l="l" t="t" r="r" b="b"/>
              <a:pathLst>
                <a:path w="655" h="655" extrusionOk="0">
                  <a:moveTo>
                    <a:pt x="327" y="0"/>
                  </a:moveTo>
                  <a:cubicBezTo>
                    <a:pt x="146" y="0"/>
                    <a:pt x="1" y="146"/>
                    <a:pt x="1" y="327"/>
                  </a:cubicBezTo>
                  <a:cubicBezTo>
                    <a:pt x="1" y="508"/>
                    <a:pt x="146" y="654"/>
                    <a:pt x="327" y="654"/>
                  </a:cubicBezTo>
                  <a:cubicBezTo>
                    <a:pt x="508" y="654"/>
                    <a:pt x="654" y="508"/>
                    <a:pt x="654" y="327"/>
                  </a:cubicBezTo>
                  <a:cubicBezTo>
                    <a:pt x="654" y="146"/>
                    <a:pt x="508" y="0"/>
                    <a:pt x="327" y="0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141;p16">
              <a:extLst>
                <a:ext uri="{FF2B5EF4-FFF2-40B4-BE49-F238E27FC236}">
                  <a16:creationId xmlns:a16="http://schemas.microsoft.com/office/drawing/2014/main" id="{74A3F28C-1840-410E-8FA7-B58CC966094F}"/>
                </a:ext>
              </a:extLst>
            </p:cNvPr>
            <p:cNvSpPr/>
            <p:nvPr/>
          </p:nvSpPr>
          <p:spPr>
            <a:xfrm>
              <a:off x="6576849" y="3885865"/>
              <a:ext cx="84128" cy="83491"/>
            </a:xfrm>
            <a:custGeom>
              <a:avLst/>
              <a:gdLst/>
              <a:ahLst/>
              <a:cxnLst/>
              <a:rect l="l" t="t" r="r" b="b"/>
              <a:pathLst>
                <a:path w="660" h="655" extrusionOk="0">
                  <a:moveTo>
                    <a:pt x="333" y="0"/>
                  </a:moveTo>
                  <a:cubicBezTo>
                    <a:pt x="152" y="0"/>
                    <a:pt x="0" y="146"/>
                    <a:pt x="0" y="327"/>
                  </a:cubicBezTo>
                  <a:cubicBezTo>
                    <a:pt x="0" y="508"/>
                    <a:pt x="152" y="654"/>
                    <a:pt x="333" y="654"/>
                  </a:cubicBezTo>
                  <a:cubicBezTo>
                    <a:pt x="514" y="654"/>
                    <a:pt x="660" y="508"/>
                    <a:pt x="660" y="327"/>
                  </a:cubicBezTo>
                  <a:cubicBezTo>
                    <a:pt x="660" y="146"/>
                    <a:pt x="514" y="0"/>
                    <a:pt x="333" y="0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Google Shape;142;p16">
              <a:extLst>
                <a:ext uri="{FF2B5EF4-FFF2-40B4-BE49-F238E27FC236}">
                  <a16:creationId xmlns:a16="http://schemas.microsoft.com/office/drawing/2014/main" id="{5A9D243C-081A-46F1-8CE9-15990B87E9C7}"/>
                </a:ext>
              </a:extLst>
            </p:cNvPr>
            <p:cNvSpPr/>
            <p:nvPr/>
          </p:nvSpPr>
          <p:spPr>
            <a:xfrm>
              <a:off x="9251382" y="3092014"/>
              <a:ext cx="1376874" cy="1341770"/>
            </a:xfrm>
            <a:custGeom>
              <a:avLst/>
              <a:gdLst/>
              <a:ahLst/>
              <a:cxnLst/>
              <a:rect l="l" t="t" r="r" b="b"/>
              <a:pathLst>
                <a:path w="10927" h="10921" extrusionOk="0">
                  <a:moveTo>
                    <a:pt x="5463" y="1"/>
                  </a:moveTo>
                  <a:cubicBezTo>
                    <a:pt x="2446" y="1"/>
                    <a:pt x="1" y="2446"/>
                    <a:pt x="1" y="5464"/>
                  </a:cubicBezTo>
                  <a:cubicBezTo>
                    <a:pt x="1" y="8475"/>
                    <a:pt x="2446" y="10921"/>
                    <a:pt x="5463" y="10921"/>
                  </a:cubicBezTo>
                  <a:cubicBezTo>
                    <a:pt x="8481" y="10921"/>
                    <a:pt x="10926" y="8475"/>
                    <a:pt x="10926" y="5464"/>
                  </a:cubicBezTo>
                  <a:cubicBezTo>
                    <a:pt x="10926" y="2446"/>
                    <a:pt x="8481" y="1"/>
                    <a:pt x="5463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962AD">
                    <a:shade val="30000"/>
                    <a:satMod val="115000"/>
                  </a:srgbClr>
                </a:gs>
                <a:gs pos="50000">
                  <a:srgbClr val="3962AD">
                    <a:shade val="67500"/>
                    <a:satMod val="115000"/>
                  </a:srgbClr>
                </a:gs>
                <a:gs pos="100000">
                  <a:srgbClr val="3962AD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Google Shape;143;p16">
              <a:extLst>
                <a:ext uri="{FF2B5EF4-FFF2-40B4-BE49-F238E27FC236}">
                  <a16:creationId xmlns:a16="http://schemas.microsoft.com/office/drawing/2014/main" id="{9FBDDF59-9548-425B-B961-B11A6DB661D1}"/>
                </a:ext>
              </a:extLst>
            </p:cNvPr>
            <p:cNvSpPr/>
            <p:nvPr/>
          </p:nvSpPr>
          <p:spPr>
            <a:xfrm>
              <a:off x="9173042" y="3058619"/>
              <a:ext cx="1459107" cy="1458979"/>
            </a:xfrm>
            <a:custGeom>
              <a:avLst/>
              <a:gdLst/>
              <a:ahLst/>
              <a:cxnLst/>
              <a:rect l="l" t="t" r="r" b="b"/>
              <a:pathLst>
                <a:path w="11447" h="11446" extrusionOk="0">
                  <a:moveTo>
                    <a:pt x="5726" y="526"/>
                  </a:moveTo>
                  <a:cubicBezTo>
                    <a:pt x="8592" y="526"/>
                    <a:pt x="10927" y="2854"/>
                    <a:pt x="10927" y="5726"/>
                  </a:cubicBezTo>
                  <a:cubicBezTo>
                    <a:pt x="10927" y="8591"/>
                    <a:pt x="8592" y="10926"/>
                    <a:pt x="5726" y="10926"/>
                  </a:cubicBezTo>
                  <a:cubicBezTo>
                    <a:pt x="2861" y="10926"/>
                    <a:pt x="526" y="8591"/>
                    <a:pt x="526" y="5726"/>
                  </a:cubicBezTo>
                  <a:cubicBezTo>
                    <a:pt x="526" y="2854"/>
                    <a:pt x="2861" y="526"/>
                    <a:pt x="5726" y="526"/>
                  </a:cubicBezTo>
                  <a:close/>
                  <a:moveTo>
                    <a:pt x="5726" y="0"/>
                  </a:moveTo>
                  <a:cubicBezTo>
                    <a:pt x="2569" y="0"/>
                    <a:pt x="1" y="2568"/>
                    <a:pt x="1" y="5726"/>
                  </a:cubicBezTo>
                  <a:cubicBezTo>
                    <a:pt x="1" y="8877"/>
                    <a:pt x="2569" y="11445"/>
                    <a:pt x="5726" y="11445"/>
                  </a:cubicBezTo>
                  <a:cubicBezTo>
                    <a:pt x="8884" y="11445"/>
                    <a:pt x="11446" y="8877"/>
                    <a:pt x="11446" y="5726"/>
                  </a:cubicBezTo>
                  <a:cubicBezTo>
                    <a:pt x="11446" y="2568"/>
                    <a:pt x="8884" y="0"/>
                    <a:pt x="572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3962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144;p16">
              <a:extLst>
                <a:ext uri="{FF2B5EF4-FFF2-40B4-BE49-F238E27FC236}">
                  <a16:creationId xmlns:a16="http://schemas.microsoft.com/office/drawing/2014/main" id="{16D6C1C9-1D2B-4425-9E49-6D8B7FF3F339}"/>
                </a:ext>
              </a:extLst>
            </p:cNvPr>
            <p:cNvSpPr/>
            <p:nvPr/>
          </p:nvSpPr>
          <p:spPr>
            <a:xfrm>
              <a:off x="8691736" y="2970030"/>
              <a:ext cx="2437920" cy="823687"/>
            </a:xfrm>
            <a:custGeom>
              <a:avLst/>
              <a:gdLst/>
              <a:ahLst/>
              <a:cxnLst/>
              <a:rect l="l" t="t" r="r" b="b"/>
              <a:pathLst>
                <a:path w="19133" h="6462" extrusionOk="0">
                  <a:moveTo>
                    <a:pt x="9502" y="1"/>
                  </a:moveTo>
                  <a:cubicBezTo>
                    <a:pt x="5977" y="1"/>
                    <a:pt x="3106" y="2855"/>
                    <a:pt x="3082" y="6374"/>
                  </a:cubicBezTo>
                  <a:lnTo>
                    <a:pt x="1" y="6374"/>
                  </a:lnTo>
                  <a:lnTo>
                    <a:pt x="1" y="6462"/>
                  </a:lnTo>
                  <a:lnTo>
                    <a:pt x="3170" y="6462"/>
                  </a:lnTo>
                  <a:lnTo>
                    <a:pt x="3170" y="6421"/>
                  </a:lnTo>
                  <a:cubicBezTo>
                    <a:pt x="3170" y="2925"/>
                    <a:pt x="6012" y="88"/>
                    <a:pt x="9502" y="88"/>
                  </a:cubicBezTo>
                  <a:cubicBezTo>
                    <a:pt x="12993" y="88"/>
                    <a:pt x="15835" y="2931"/>
                    <a:pt x="15835" y="6421"/>
                  </a:cubicBezTo>
                  <a:lnTo>
                    <a:pt x="15835" y="6462"/>
                  </a:lnTo>
                  <a:lnTo>
                    <a:pt x="19132" y="6462"/>
                  </a:lnTo>
                  <a:lnTo>
                    <a:pt x="19132" y="6374"/>
                  </a:lnTo>
                  <a:lnTo>
                    <a:pt x="15922" y="6374"/>
                  </a:lnTo>
                  <a:cubicBezTo>
                    <a:pt x="15899" y="2855"/>
                    <a:pt x="13028" y="1"/>
                    <a:pt x="9502" y="1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145;p16">
              <a:extLst>
                <a:ext uri="{FF2B5EF4-FFF2-40B4-BE49-F238E27FC236}">
                  <a16:creationId xmlns:a16="http://schemas.microsoft.com/office/drawing/2014/main" id="{ED3A268C-5790-4D60-88F3-28B5EBFA6C5B}"/>
                </a:ext>
              </a:extLst>
            </p:cNvPr>
            <p:cNvSpPr/>
            <p:nvPr/>
          </p:nvSpPr>
          <p:spPr>
            <a:xfrm>
              <a:off x="8652350" y="3746673"/>
              <a:ext cx="83491" cy="83491"/>
            </a:xfrm>
            <a:custGeom>
              <a:avLst/>
              <a:gdLst/>
              <a:ahLst/>
              <a:cxnLst/>
              <a:rect l="l" t="t" r="r" b="b"/>
              <a:pathLst>
                <a:path w="655" h="655" extrusionOk="0">
                  <a:moveTo>
                    <a:pt x="327" y="1"/>
                  </a:moveTo>
                  <a:cubicBezTo>
                    <a:pt x="146" y="1"/>
                    <a:pt x="1" y="147"/>
                    <a:pt x="1" y="328"/>
                  </a:cubicBezTo>
                  <a:cubicBezTo>
                    <a:pt x="1" y="509"/>
                    <a:pt x="146" y="655"/>
                    <a:pt x="327" y="655"/>
                  </a:cubicBezTo>
                  <a:cubicBezTo>
                    <a:pt x="508" y="655"/>
                    <a:pt x="654" y="509"/>
                    <a:pt x="654" y="328"/>
                  </a:cubicBezTo>
                  <a:cubicBezTo>
                    <a:pt x="654" y="147"/>
                    <a:pt x="508" y="1"/>
                    <a:pt x="327" y="1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Google Shape;146;p16">
              <a:extLst>
                <a:ext uri="{FF2B5EF4-FFF2-40B4-BE49-F238E27FC236}">
                  <a16:creationId xmlns:a16="http://schemas.microsoft.com/office/drawing/2014/main" id="{AC384B2C-A241-4D1A-8F76-862C24EE190E}"/>
                </a:ext>
              </a:extLst>
            </p:cNvPr>
            <p:cNvSpPr/>
            <p:nvPr/>
          </p:nvSpPr>
          <p:spPr>
            <a:xfrm>
              <a:off x="11086536" y="3746673"/>
              <a:ext cx="83362" cy="83491"/>
            </a:xfrm>
            <a:custGeom>
              <a:avLst/>
              <a:gdLst/>
              <a:ahLst/>
              <a:cxnLst/>
              <a:rect l="l" t="t" r="r" b="b"/>
              <a:pathLst>
                <a:path w="654" h="655" extrusionOk="0">
                  <a:moveTo>
                    <a:pt x="327" y="1"/>
                  </a:moveTo>
                  <a:cubicBezTo>
                    <a:pt x="146" y="1"/>
                    <a:pt x="0" y="147"/>
                    <a:pt x="0" y="328"/>
                  </a:cubicBezTo>
                  <a:cubicBezTo>
                    <a:pt x="0" y="509"/>
                    <a:pt x="146" y="655"/>
                    <a:pt x="327" y="655"/>
                  </a:cubicBezTo>
                  <a:cubicBezTo>
                    <a:pt x="508" y="655"/>
                    <a:pt x="654" y="509"/>
                    <a:pt x="654" y="328"/>
                  </a:cubicBezTo>
                  <a:cubicBezTo>
                    <a:pt x="654" y="147"/>
                    <a:pt x="508" y="1"/>
                    <a:pt x="327" y="1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Google Shape;164;p16">
              <a:extLst>
                <a:ext uri="{FF2B5EF4-FFF2-40B4-BE49-F238E27FC236}">
                  <a16:creationId xmlns:a16="http://schemas.microsoft.com/office/drawing/2014/main" id="{B76D4D45-2041-4D99-8DD6-4243A3C88160}"/>
                </a:ext>
              </a:extLst>
            </p:cNvPr>
            <p:cNvSpPr txBox="1"/>
            <p:nvPr/>
          </p:nvSpPr>
          <p:spPr>
            <a:xfrm>
              <a:off x="4989542" y="3116359"/>
              <a:ext cx="1580550" cy="8276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Calibri" panose="020F0502020204030204" pitchFamily="34" charset="0"/>
                  <a:cs typeface="+mn-cs"/>
                </a:rPr>
                <a:t>Открытый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Calibri" panose="020F0502020204030204" pitchFamily="34" charset="0"/>
                  <a:cs typeface="+mn-cs"/>
                </a:rPr>
                <a:t>доступ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Calibri" panose="020F0502020204030204" pitchFamily="34" charset="0"/>
                  <a:cs typeface="+mn-cs"/>
                </a:rPr>
                <a:t>к виртуальным лабораторным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Calibri" panose="020F0502020204030204" pitchFamily="34" charset="0"/>
                  <a:cs typeface="+mn-cs"/>
                </a:rPr>
                <a:t>и симуляциям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Fira Sans Extra Condensed"/>
                <a:cs typeface="Arial" panose="020B0604020202020204" pitchFamily="34" charset="0"/>
                <a:sym typeface="Fira Sans Extra Condensed"/>
              </a:endParaRPr>
            </a:p>
          </p:txBody>
        </p:sp>
        <p:sp>
          <p:nvSpPr>
            <p:cNvPr id="40" name="Google Shape;184;p16">
              <a:extLst>
                <a:ext uri="{FF2B5EF4-FFF2-40B4-BE49-F238E27FC236}">
                  <a16:creationId xmlns:a16="http://schemas.microsoft.com/office/drawing/2014/main" id="{33204BBF-2E60-4E66-90A2-F8E4A7D0BBED}"/>
                </a:ext>
              </a:extLst>
            </p:cNvPr>
            <p:cNvSpPr txBox="1"/>
            <p:nvPr/>
          </p:nvSpPr>
          <p:spPr>
            <a:xfrm>
              <a:off x="7087983" y="3254480"/>
              <a:ext cx="1540023" cy="7148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Экономия финансов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на оснащение офлайн лабораторий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230ED1FF-5332-46B6-8420-87DF8FF3AF51}"/>
              </a:ext>
            </a:extLst>
          </p:cNvPr>
          <p:cNvSpPr/>
          <p:nvPr/>
        </p:nvSpPr>
        <p:spPr>
          <a:xfrm>
            <a:off x="477813" y="1210330"/>
            <a:ext cx="3591878" cy="914400"/>
          </a:xfrm>
          <a:prstGeom prst="rect">
            <a:avLst/>
          </a:prstGeom>
          <a:solidFill>
            <a:srgbClr val="173361"/>
          </a:solidFill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9202B0D8-9A5D-4E84-AF3B-8B5276574DB1}"/>
              </a:ext>
            </a:extLst>
          </p:cNvPr>
          <p:cNvSpPr/>
          <p:nvPr/>
        </p:nvSpPr>
        <p:spPr>
          <a:xfrm>
            <a:off x="595253" y="1453564"/>
            <a:ext cx="33569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Цифровая трансформация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5F232DC-8ED4-4503-A95E-C4AF612B917C}"/>
              </a:ext>
            </a:extLst>
          </p:cNvPr>
          <p:cNvSpPr/>
          <p:nvPr/>
        </p:nvSpPr>
        <p:spPr>
          <a:xfrm>
            <a:off x="508112" y="3330905"/>
            <a:ext cx="35925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Заключить договор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и предоставить доступ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к лицензиям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глобальной онлайн-лаборатории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Labster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на паритетных условиях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для всех ОВПО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Республики Казахстан.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Номер слайда 5">
            <a:extLst>
              <a:ext uri="{FF2B5EF4-FFF2-40B4-BE49-F238E27FC236}">
                <a16:creationId xmlns:a16="http://schemas.microsoft.com/office/drawing/2014/main" id="{D2169BCF-8D28-4DAE-B750-26A09143F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3584" y="6491072"/>
            <a:ext cx="36666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7715E4B-AA83-F785-6A1C-30B188A6B232}"/>
              </a:ext>
            </a:extLst>
          </p:cNvPr>
          <p:cNvSpPr/>
          <p:nvPr/>
        </p:nvSpPr>
        <p:spPr>
          <a:xfrm>
            <a:off x="4683983" y="1208942"/>
            <a:ext cx="6518648" cy="9107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Результаты подписки на Labster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 descr="Удаленное обучение наука со сплошной заливкой">
            <a:extLst>
              <a:ext uri="{FF2B5EF4-FFF2-40B4-BE49-F238E27FC236}">
                <a16:creationId xmlns:a16="http://schemas.microsoft.com/office/drawing/2014/main" id="{4E01892A-479E-E02A-8963-3DCC0273F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3645" y="2365475"/>
            <a:ext cx="786238" cy="7862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0B7A28-6470-7FBA-B4AA-83344316456B}"/>
              </a:ext>
            </a:extLst>
          </p:cNvPr>
          <p:cNvSpPr txBox="1"/>
          <p:nvPr/>
        </p:nvSpPr>
        <p:spPr>
          <a:xfrm>
            <a:off x="9861175" y="4791778"/>
            <a:ext cx="13354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Экономия финансов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закуп реагентов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0789AE-0A39-1880-1E55-E369D6066A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471" r="4882" b="5350"/>
          <a:stretch/>
        </p:blipFill>
        <p:spPr>
          <a:xfrm>
            <a:off x="5406564" y="2206574"/>
            <a:ext cx="4948518" cy="217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4209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49CB4E11-C621-C993-40D3-4784C1838BDE}"/>
              </a:ext>
            </a:extLst>
          </p:cNvPr>
          <p:cNvSpPr/>
          <p:nvPr/>
        </p:nvSpPr>
        <p:spPr>
          <a:xfrm>
            <a:off x="0" y="0"/>
            <a:ext cx="12192001" cy="836907"/>
          </a:xfrm>
          <a:custGeom>
            <a:avLst/>
            <a:gdLst/>
            <a:ahLst/>
            <a:cxnLst/>
            <a:rect l="l" t="t" r="r" b="b"/>
            <a:pathLst>
              <a:path w="18251424" h="10287000">
                <a:moveTo>
                  <a:pt x="0" y="0"/>
                </a:moveTo>
                <a:lnTo>
                  <a:pt x="18251424" y="0"/>
                </a:lnTo>
                <a:lnTo>
                  <a:pt x="1825142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10" name="Рисунок 9" descr="Изображение выглядит как эмблема, символ, нашивка, Торговая марка&#10;&#10;Автоматически созданное описание">
            <a:extLst>
              <a:ext uri="{FF2B5EF4-FFF2-40B4-BE49-F238E27FC236}">
                <a16:creationId xmlns:a16="http://schemas.microsoft.com/office/drawing/2014/main" id="{797D90B6-7AEE-C4EB-8293-A8C9520BC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1490" y="4813"/>
            <a:ext cx="659997" cy="8232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27237D-D003-3509-5B7C-35859833A3A3}"/>
              </a:ext>
            </a:extLst>
          </p:cNvPr>
          <p:cNvSpPr txBox="1"/>
          <p:nvPr/>
        </p:nvSpPr>
        <p:spPr>
          <a:xfrm>
            <a:off x="258793" y="-6269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>
              <a:defRPr sz="192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chemeClr val="bg1"/>
                </a:solidFill>
                <a:latin typeface="Arial Narrow"/>
                <a:cs typeface="Arial"/>
              </a:rPr>
              <a:t>КОЛИЧЕСТВО </a:t>
            </a:r>
            <a:r>
              <a:rPr lang="en-US" sz="2000" b="1" dirty="0">
                <a:solidFill>
                  <a:schemeClr val="bg1"/>
                </a:solidFill>
                <a:latin typeface="Arial Narrow"/>
                <a:cs typeface="Arial"/>
              </a:rPr>
              <a:t>MOOC</a:t>
            </a:r>
            <a:r>
              <a:rPr lang="ru-RU" sz="2000" b="1" dirty="0">
                <a:solidFill>
                  <a:schemeClr val="bg1"/>
                </a:solidFill>
                <a:latin typeface="Arial Narrow"/>
                <a:cs typeface="Arial"/>
              </a:rPr>
              <a:t> И СЛУШАТЕЛЕЙ НА ПЛАТФОРМЕ ОНЛАЙН КУРСОВ</a:t>
            </a:r>
            <a:endParaRPr lang="ru-RU" dirty="0"/>
          </a:p>
          <a:p>
            <a:pPr rtl="0">
              <a:defRPr sz="192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chemeClr val="bg1"/>
                </a:solidFill>
                <a:latin typeface="Arial Narrow"/>
                <a:cs typeface="Arial"/>
              </a:rPr>
              <a:t>КАЗНУ ИМЕНИ АЛЬ-ФАРАБИ </a:t>
            </a:r>
            <a:r>
              <a:rPr lang="en-US" sz="2000" b="1" dirty="0">
                <a:solidFill>
                  <a:schemeClr val="bg1"/>
                </a:solidFill>
                <a:latin typeface="Arial Narrow"/>
                <a:cs typeface="Arial"/>
              </a:rPr>
              <a:t>OPEN KAZNU (OPEN.KAZNU.KZ)</a:t>
            </a:r>
            <a:endParaRPr lang="ru-RU" sz="2000" b="1" dirty="0">
              <a:solidFill>
                <a:schemeClr val="bg1"/>
              </a:solidFill>
              <a:latin typeface="Arial Narrow"/>
              <a:cs typeface="Arial"/>
            </a:endParaRPr>
          </a:p>
        </p:txBody>
      </p:sp>
      <p:sp>
        <p:nvSpPr>
          <p:cNvPr id="4" name="AutoShape 4" descr="Alan Turing Biography">
            <a:extLst>
              <a:ext uri="{FF2B5EF4-FFF2-40B4-BE49-F238E27FC236}">
                <a16:creationId xmlns:a16="http://schemas.microsoft.com/office/drawing/2014/main" id="{C7F882F0-5613-59E9-08A3-A80E2D012A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867CB6-1DBF-8BAF-45CA-FA920F5B2F6A}"/>
              </a:ext>
            </a:extLst>
          </p:cNvPr>
          <p:cNvSpPr/>
          <p:nvPr/>
        </p:nvSpPr>
        <p:spPr>
          <a:xfrm>
            <a:off x="884583" y="6132443"/>
            <a:ext cx="506895" cy="347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640FFFF2-0FE5-9ECB-6DC2-DCC46C483089}"/>
              </a:ext>
            </a:extLst>
          </p:cNvPr>
          <p:cNvGraphicFramePr>
            <a:graphicFrameLocks/>
          </p:cNvGraphicFramePr>
          <p:nvPr/>
        </p:nvGraphicFramePr>
        <p:xfrm>
          <a:off x="437322" y="1027470"/>
          <a:ext cx="11360425" cy="5278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2" name="Google Shape;153;p29">
            <a:extLst>
              <a:ext uri="{FF2B5EF4-FFF2-40B4-BE49-F238E27FC236}">
                <a16:creationId xmlns:a16="http://schemas.microsoft.com/office/drawing/2014/main" id="{12545656-8437-993A-4D33-2C5D9FB0F3F6}"/>
              </a:ext>
            </a:extLst>
          </p:cNvPr>
          <p:cNvCxnSpPr>
            <a:cxnSpLocks/>
          </p:cNvCxnSpPr>
          <p:nvPr/>
        </p:nvCxnSpPr>
        <p:spPr>
          <a:xfrm flipV="1">
            <a:off x="347182" y="637869"/>
            <a:ext cx="6985953" cy="21576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27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08C7A0EE2DDAA64BB5E75EF484686639" ma:contentTypeVersion="18" ma:contentTypeDescription="Создание документа." ma:contentTypeScope="" ma:versionID="7bb72cc83e05ac3824dd4c378a3ed46e">
  <xsd:schema xmlns:xsd="http://www.w3.org/2001/XMLSchema" xmlns:xs="http://www.w3.org/2001/XMLSchema" xmlns:p="http://schemas.microsoft.com/office/2006/metadata/properties" xmlns:ns2="8bd54cc4-abcf-4344-87e4-9685ed6482fc" xmlns:ns3="29795591-13e8-4412-999e-d15dc5bd22d4" targetNamespace="http://schemas.microsoft.com/office/2006/metadata/properties" ma:root="true" ma:fieldsID="d7dee016925150a520ab653ef577f107" ns2:_="" ns3:_="">
    <xsd:import namespace="8bd54cc4-abcf-4344-87e4-9685ed6482fc"/>
    <xsd:import namespace="29795591-13e8-4412-999e-d15dc5bd22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d54cc4-abcf-4344-87e4-9685ed6482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c62bc966-b589-40ab-a28f-0cd1435a2e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795591-13e8-4412-999e-d15dc5bd22d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ec0f717-1781-4c70-ad92-5ba33e0eaf96}" ma:internalName="TaxCatchAll" ma:showField="CatchAllData" ma:web="29795591-13e8-4412-999e-d15dc5bd22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bd54cc4-abcf-4344-87e4-9685ed6482fc">
      <Terms xmlns="http://schemas.microsoft.com/office/infopath/2007/PartnerControls"/>
    </lcf76f155ced4ddcb4097134ff3c332f>
    <TaxCatchAll xmlns="29795591-13e8-4412-999e-d15dc5bd22d4" xsi:nil="true"/>
  </documentManagement>
</p:properties>
</file>

<file path=customXml/itemProps1.xml><?xml version="1.0" encoding="utf-8"?>
<ds:datastoreItem xmlns:ds="http://schemas.openxmlformats.org/officeDocument/2006/customXml" ds:itemID="{A7FFCB44-516E-4835-B794-52F99C9587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6FA1AC5-5D90-449A-980A-8E9B631926E9}">
  <ds:schemaRefs>
    <ds:schemaRef ds:uri="29795591-13e8-4412-999e-d15dc5bd22d4"/>
    <ds:schemaRef ds:uri="8bd54cc4-abcf-4344-87e4-9685ed6482f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59C0971-90E9-4255-A5A0-B870447E7D6E}">
  <ds:schemaRefs>
    <ds:schemaRef ds:uri="http://purl.org/dc/elements/1.1/"/>
    <ds:schemaRef ds:uri="29795591-13e8-4412-999e-d15dc5bd22d4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8bd54cc4-abcf-4344-87e4-9685ed6482f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1259</Words>
  <Application>Microsoft Office PowerPoint</Application>
  <PresentationFormat>Широкоэкранный</PresentationFormat>
  <Paragraphs>203</Paragraphs>
  <Slides>14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14</vt:i4>
      </vt:variant>
    </vt:vector>
  </HeadingPairs>
  <TitlesOfParts>
    <vt:vector size="32" baseType="lpstr">
      <vt:lpstr>Aptos</vt:lpstr>
      <vt:lpstr>Aptos Display</vt:lpstr>
      <vt:lpstr>Arial</vt:lpstr>
      <vt:lpstr>Arial Narrow</vt:lpstr>
      <vt:lpstr>Arial Nova</vt:lpstr>
      <vt:lpstr>Bebas Neue Cyrillic</vt:lpstr>
      <vt:lpstr>Calibri</vt:lpstr>
      <vt:lpstr>Calibri Light</vt:lpstr>
      <vt:lpstr>Fira Sans Extra Condensed</vt:lpstr>
      <vt:lpstr>Helvetica Neue</vt:lpstr>
      <vt:lpstr>Helvetica Neue Light</vt:lpstr>
      <vt:lpstr>Helvetica Neue Medium</vt:lpstr>
      <vt:lpstr>Times New Roman</vt:lpstr>
      <vt:lpstr>Trebuchet MS</vt:lpstr>
      <vt:lpstr>Wingdings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Мусинова Асель</dc:creator>
  <cp:lastModifiedBy>Assylbekov Yerassyl</cp:lastModifiedBy>
  <cp:revision>142</cp:revision>
  <dcterms:created xsi:type="dcterms:W3CDTF">2024-02-07T06:31:15Z</dcterms:created>
  <dcterms:modified xsi:type="dcterms:W3CDTF">2024-02-21T04:22:26Z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0x01010008C7A0EE2DDAA64BB5E75EF484686639</vt:lpwstr>
  </property>
  <property fmtid="{D5CDD505-2E9C-101B-9397-08002B2CF9AE}" pid="3" name="MediaServiceImageTags">
    <vt:lpwstr/>
  </property>
</Properties>
</file>